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48" r:id="rId1"/>
  </p:sldMasterIdLst>
  <p:notesMasterIdLst>
    <p:notesMasterId r:id="rId16"/>
  </p:notesMasterIdLst>
  <p:handoutMasterIdLst>
    <p:handoutMasterId r:id="rId17"/>
  </p:handoutMasterIdLst>
  <p:sldIdLst>
    <p:sldId id="365" r:id="rId2"/>
    <p:sldId id="375" r:id="rId3"/>
    <p:sldId id="457" r:id="rId4"/>
    <p:sldId id="458" r:id="rId5"/>
    <p:sldId id="419" r:id="rId6"/>
    <p:sldId id="421" r:id="rId7"/>
    <p:sldId id="424" r:id="rId8"/>
    <p:sldId id="423" r:id="rId9"/>
    <p:sldId id="422" r:id="rId10"/>
    <p:sldId id="428" r:id="rId11"/>
    <p:sldId id="402" r:id="rId12"/>
    <p:sldId id="420" r:id="rId13"/>
    <p:sldId id="459" r:id="rId14"/>
    <p:sldId id="281" r:id="rId15"/>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Section par défaut" id="{C7C6E431-2FB6-461A-BAFF-CBEC4E20F375}">
          <p14:sldIdLst>
            <p14:sldId id="365"/>
            <p14:sldId id="375"/>
            <p14:sldId id="457"/>
            <p14:sldId id="458"/>
            <p14:sldId id="419"/>
            <p14:sldId id="421"/>
            <p14:sldId id="424"/>
            <p14:sldId id="423"/>
            <p14:sldId id="422"/>
            <p14:sldId id="428"/>
            <p14:sldId id="402"/>
            <p14:sldId id="420"/>
            <p14:sldId id="459"/>
          </p14:sldIdLst>
        </p14:section>
        <p14:section name="Section sans titre" id="{47C32ACE-9284-4F45-A428-DD87E7F721F9}">
          <p14:sldIdLst>
            <p14:sldId id="28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88099" autoAdjust="0"/>
  </p:normalViewPr>
  <p:slideViewPr>
    <p:cSldViewPr>
      <p:cViewPr>
        <p:scale>
          <a:sx n="80" d="100"/>
          <a:sy n="80" d="100"/>
        </p:scale>
        <p:origin x="-1638" y="3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BBB8466-D8E1-4ACA-8BB2-B7DC323BCDF3}" type="datetimeFigureOut">
              <a:rPr lang="fr-FR" smtClean="0"/>
              <a:t>16/12/2016</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80EAD87-8A41-4488-AE3A-CC9B6A51D958}" type="slidenum">
              <a:rPr lang="fr-FR" smtClean="0"/>
              <a:t>‹N°›</a:t>
            </a:fld>
            <a:endParaRPr lang="fr-FR"/>
          </a:p>
        </p:txBody>
      </p:sp>
    </p:spTree>
    <p:extLst>
      <p:ext uri="{BB962C8B-B14F-4D97-AF65-F5344CB8AC3E}">
        <p14:creationId xmlns:p14="http://schemas.microsoft.com/office/powerpoint/2010/main" val="20294365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A4A7F6C4-98B6-45BA-8ECB-297E19759182}" type="datetimeFigureOut">
              <a:rPr lang="fr-FR"/>
              <a:pPr>
                <a:defRPr/>
              </a:pPr>
              <a:t>16/12/2016</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2BF001CE-E861-4BBC-8433-4151026B2B94}" type="slidenum">
              <a:rPr lang="fr-FR"/>
              <a:pPr>
                <a:defRPr/>
              </a:pPr>
              <a:t>‹N°›</a:t>
            </a:fld>
            <a:endParaRPr lang="fr-FR" dirty="0"/>
          </a:p>
        </p:txBody>
      </p:sp>
    </p:spTree>
    <p:extLst>
      <p:ext uri="{BB962C8B-B14F-4D97-AF65-F5344CB8AC3E}">
        <p14:creationId xmlns:p14="http://schemas.microsoft.com/office/powerpoint/2010/main" val="130931283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2BF001CE-E861-4BBC-8433-4151026B2B94}" type="slidenum">
              <a:rPr lang="fr-FR" smtClean="0"/>
              <a:pPr>
                <a:defRPr/>
              </a:pPr>
              <a:t>11</a:t>
            </a:fld>
            <a:endParaRPr lang="fr-FR" dirty="0"/>
          </a:p>
        </p:txBody>
      </p:sp>
    </p:spTree>
    <p:extLst>
      <p:ext uri="{BB962C8B-B14F-4D97-AF65-F5344CB8AC3E}">
        <p14:creationId xmlns:p14="http://schemas.microsoft.com/office/powerpoint/2010/main" val="1406123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6C722F7-FDA3-423F-940E-786E2E68D76E}" type="slidenum">
              <a:rPr lang="fr-FR">
                <a:cs typeface="Arial" charset="0"/>
              </a:rPr>
              <a:pPr fontAlgn="base">
                <a:spcBef>
                  <a:spcPct val="0"/>
                </a:spcBef>
                <a:spcAft>
                  <a:spcPct val="0"/>
                </a:spcAft>
              </a:pPr>
              <a:t>14</a:t>
            </a:fld>
            <a:endParaRPr lang="fr-FR" dirty="0">
              <a:cs typeface="Arial" charset="0"/>
            </a:endParaRPr>
          </a:p>
        </p:txBody>
      </p:sp>
      <p:sp>
        <p:nvSpPr>
          <p:cNvPr id="3891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891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fr-FR"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r>
              <a:rPr lang="fr-FR" smtClean="0"/>
              <a:t>13/01/2013</a:t>
            </a:r>
            <a:endParaRPr lang="fr-FR" dirty="0"/>
          </a:p>
        </p:txBody>
      </p:sp>
      <p:sp>
        <p:nvSpPr>
          <p:cNvPr id="5" name="Espace réservé du pied de page 4"/>
          <p:cNvSpPr>
            <a:spLocks noGrp="1"/>
          </p:cNvSpPr>
          <p:nvPr>
            <p:ph type="ftr" sz="quarter" idx="11"/>
          </p:nvPr>
        </p:nvSpPr>
        <p:spPr/>
        <p:txBody>
          <a:bodyPr/>
          <a:lstStyle>
            <a:lvl1pPr>
              <a:defRPr/>
            </a:lvl1pPr>
          </a:lstStyle>
          <a:p>
            <a:pPr>
              <a:defRPr/>
            </a:pPr>
            <a:r>
              <a:rPr lang="fr-FR" smtClean="0"/>
              <a:t>UGP/PADSP-UEMOA/CDE</a:t>
            </a: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4F636E3A-B906-4631-9801-A826CC29FBBC}" type="slidenum">
              <a:rPr lang="fr-FR"/>
              <a:pPr>
                <a:defRPr/>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r>
              <a:rPr lang="fr-FR" smtClean="0"/>
              <a:t>13/01/2013</a:t>
            </a:r>
            <a:endParaRPr lang="fr-FR" dirty="0"/>
          </a:p>
        </p:txBody>
      </p:sp>
      <p:sp>
        <p:nvSpPr>
          <p:cNvPr id="5" name="Espace réservé du pied de page 4"/>
          <p:cNvSpPr>
            <a:spLocks noGrp="1"/>
          </p:cNvSpPr>
          <p:nvPr>
            <p:ph type="ftr" sz="quarter" idx="11"/>
          </p:nvPr>
        </p:nvSpPr>
        <p:spPr/>
        <p:txBody>
          <a:bodyPr/>
          <a:lstStyle>
            <a:lvl1pPr>
              <a:defRPr/>
            </a:lvl1pPr>
          </a:lstStyle>
          <a:p>
            <a:pPr>
              <a:defRPr/>
            </a:pPr>
            <a:r>
              <a:rPr lang="fr-FR" smtClean="0"/>
              <a:t>UGP/PADSP-UEMOA/CDE</a:t>
            </a: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F913BDFA-E119-4963-A7E2-D8B6DF54A2B1}" type="slidenum">
              <a:rPr lang="fr-FR"/>
              <a:pPr>
                <a:defRPr/>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r>
              <a:rPr lang="fr-FR" smtClean="0"/>
              <a:t>13/01/2013</a:t>
            </a:r>
            <a:endParaRPr lang="fr-FR" dirty="0"/>
          </a:p>
        </p:txBody>
      </p:sp>
      <p:sp>
        <p:nvSpPr>
          <p:cNvPr id="5" name="Espace réservé du pied de page 4"/>
          <p:cNvSpPr>
            <a:spLocks noGrp="1"/>
          </p:cNvSpPr>
          <p:nvPr>
            <p:ph type="ftr" sz="quarter" idx="11"/>
          </p:nvPr>
        </p:nvSpPr>
        <p:spPr/>
        <p:txBody>
          <a:bodyPr/>
          <a:lstStyle>
            <a:lvl1pPr>
              <a:defRPr/>
            </a:lvl1pPr>
          </a:lstStyle>
          <a:p>
            <a:pPr>
              <a:defRPr/>
            </a:pPr>
            <a:r>
              <a:rPr lang="fr-FR" smtClean="0"/>
              <a:t>UGP/PADSP-UEMOA/CDE</a:t>
            </a: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47FC31C6-1773-4B94-8C48-41199B3B6947}" type="slidenum">
              <a:rPr lang="fr-FR"/>
              <a:pPr>
                <a:defRPr/>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r>
              <a:rPr lang="fr-FR" smtClean="0"/>
              <a:t>13/01/2013</a:t>
            </a:r>
            <a:endParaRPr lang="fr-FR" dirty="0"/>
          </a:p>
        </p:txBody>
      </p:sp>
      <p:sp>
        <p:nvSpPr>
          <p:cNvPr id="5" name="Espace réservé du pied de page 4"/>
          <p:cNvSpPr>
            <a:spLocks noGrp="1"/>
          </p:cNvSpPr>
          <p:nvPr>
            <p:ph type="ftr" sz="quarter" idx="11"/>
          </p:nvPr>
        </p:nvSpPr>
        <p:spPr/>
        <p:txBody>
          <a:bodyPr/>
          <a:lstStyle>
            <a:lvl1pPr>
              <a:defRPr/>
            </a:lvl1pPr>
          </a:lstStyle>
          <a:p>
            <a:pPr>
              <a:defRPr/>
            </a:pPr>
            <a:r>
              <a:rPr lang="fr-FR" smtClean="0"/>
              <a:t>UGP/PADSP-UEMOA/CDE</a:t>
            </a: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6F457EC3-B989-4A5D-8376-5328F3BB7CCB}" type="slidenum">
              <a:rPr lang="fr-FR"/>
              <a:pPr>
                <a:defRPr/>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r>
              <a:rPr lang="fr-FR" smtClean="0"/>
              <a:t>13/01/2013</a:t>
            </a:r>
            <a:endParaRPr lang="fr-FR" dirty="0"/>
          </a:p>
        </p:txBody>
      </p:sp>
      <p:sp>
        <p:nvSpPr>
          <p:cNvPr id="5" name="Espace réservé du pied de page 4"/>
          <p:cNvSpPr>
            <a:spLocks noGrp="1"/>
          </p:cNvSpPr>
          <p:nvPr>
            <p:ph type="ftr" sz="quarter" idx="11"/>
          </p:nvPr>
        </p:nvSpPr>
        <p:spPr/>
        <p:txBody>
          <a:bodyPr/>
          <a:lstStyle>
            <a:lvl1pPr>
              <a:defRPr/>
            </a:lvl1pPr>
          </a:lstStyle>
          <a:p>
            <a:pPr>
              <a:defRPr/>
            </a:pPr>
            <a:r>
              <a:rPr lang="fr-FR" smtClean="0"/>
              <a:t>UGP/PADSP-UEMOA/CDE</a:t>
            </a: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E36DFB9A-B54B-4107-8071-AC492A87EBD8}" type="slidenum">
              <a:rPr lang="fr-FR"/>
              <a:pPr>
                <a:defRPr/>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r>
              <a:rPr lang="fr-FR" smtClean="0"/>
              <a:t>13/01/2013</a:t>
            </a:r>
            <a:endParaRPr lang="fr-FR" dirty="0"/>
          </a:p>
        </p:txBody>
      </p:sp>
      <p:sp>
        <p:nvSpPr>
          <p:cNvPr id="6" name="Espace réservé du pied de page 4"/>
          <p:cNvSpPr>
            <a:spLocks noGrp="1"/>
          </p:cNvSpPr>
          <p:nvPr>
            <p:ph type="ftr" sz="quarter" idx="11"/>
          </p:nvPr>
        </p:nvSpPr>
        <p:spPr/>
        <p:txBody>
          <a:bodyPr/>
          <a:lstStyle>
            <a:lvl1pPr>
              <a:defRPr/>
            </a:lvl1pPr>
          </a:lstStyle>
          <a:p>
            <a:pPr>
              <a:defRPr/>
            </a:pPr>
            <a:r>
              <a:rPr lang="fr-FR" smtClean="0"/>
              <a:t>UGP/PADSP-UEMOA/CDE</a:t>
            </a:r>
            <a:endParaRPr lang="fr-FR" dirty="0"/>
          </a:p>
        </p:txBody>
      </p:sp>
      <p:sp>
        <p:nvSpPr>
          <p:cNvPr id="7" name="Espace réservé du numéro de diapositive 5"/>
          <p:cNvSpPr>
            <a:spLocks noGrp="1"/>
          </p:cNvSpPr>
          <p:nvPr>
            <p:ph type="sldNum" sz="quarter" idx="12"/>
          </p:nvPr>
        </p:nvSpPr>
        <p:spPr/>
        <p:txBody>
          <a:bodyPr/>
          <a:lstStyle>
            <a:lvl1pPr>
              <a:defRPr/>
            </a:lvl1pPr>
          </a:lstStyle>
          <a:p>
            <a:pPr>
              <a:defRPr/>
            </a:pPr>
            <a:fld id="{0185D4D9-3CE0-4B77-9194-AD440DEC8C06}" type="slidenum">
              <a:rPr lang="fr-FR"/>
              <a:pPr>
                <a:defRPr/>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r>
              <a:rPr lang="fr-FR" smtClean="0"/>
              <a:t>13/01/2013</a:t>
            </a:r>
            <a:endParaRPr lang="fr-FR" dirty="0"/>
          </a:p>
        </p:txBody>
      </p:sp>
      <p:sp>
        <p:nvSpPr>
          <p:cNvPr id="8" name="Espace réservé du pied de page 4"/>
          <p:cNvSpPr>
            <a:spLocks noGrp="1"/>
          </p:cNvSpPr>
          <p:nvPr>
            <p:ph type="ftr" sz="quarter" idx="11"/>
          </p:nvPr>
        </p:nvSpPr>
        <p:spPr/>
        <p:txBody>
          <a:bodyPr/>
          <a:lstStyle>
            <a:lvl1pPr>
              <a:defRPr/>
            </a:lvl1pPr>
          </a:lstStyle>
          <a:p>
            <a:pPr>
              <a:defRPr/>
            </a:pPr>
            <a:r>
              <a:rPr lang="fr-FR" smtClean="0"/>
              <a:t>UGP/PADSP-UEMOA/CDE</a:t>
            </a:r>
            <a:endParaRPr lang="fr-FR" dirty="0"/>
          </a:p>
        </p:txBody>
      </p:sp>
      <p:sp>
        <p:nvSpPr>
          <p:cNvPr id="9" name="Espace réservé du numéro de diapositive 5"/>
          <p:cNvSpPr>
            <a:spLocks noGrp="1"/>
          </p:cNvSpPr>
          <p:nvPr>
            <p:ph type="sldNum" sz="quarter" idx="12"/>
          </p:nvPr>
        </p:nvSpPr>
        <p:spPr/>
        <p:txBody>
          <a:bodyPr/>
          <a:lstStyle>
            <a:lvl1pPr>
              <a:defRPr/>
            </a:lvl1pPr>
          </a:lstStyle>
          <a:p>
            <a:pPr>
              <a:defRPr/>
            </a:pPr>
            <a:fld id="{7B203B87-8981-4FBB-A27C-41AD01E8457F}" type="slidenum">
              <a:rPr lang="fr-FR"/>
              <a:pPr>
                <a:defRPr/>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r>
              <a:rPr lang="fr-FR" smtClean="0"/>
              <a:t>13/01/2013</a:t>
            </a:r>
            <a:endParaRPr lang="fr-FR" dirty="0"/>
          </a:p>
        </p:txBody>
      </p:sp>
      <p:sp>
        <p:nvSpPr>
          <p:cNvPr id="4" name="Espace réservé du pied de page 4"/>
          <p:cNvSpPr>
            <a:spLocks noGrp="1"/>
          </p:cNvSpPr>
          <p:nvPr>
            <p:ph type="ftr" sz="quarter" idx="11"/>
          </p:nvPr>
        </p:nvSpPr>
        <p:spPr/>
        <p:txBody>
          <a:bodyPr/>
          <a:lstStyle>
            <a:lvl1pPr>
              <a:defRPr/>
            </a:lvl1pPr>
          </a:lstStyle>
          <a:p>
            <a:pPr>
              <a:defRPr/>
            </a:pPr>
            <a:r>
              <a:rPr lang="fr-FR" smtClean="0"/>
              <a:t>UGP/PADSP-UEMOA/CDE</a:t>
            </a:r>
            <a:endParaRPr lang="fr-FR" dirty="0"/>
          </a:p>
        </p:txBody>
      </p:sp>
      <p:sp>
        <p:nvSpPr>
          <p:cNvPr id="5" name="Espace réservé du numéro de diapositive 5"/>
          <p:cNvSpPr>
            <a:spLocks noGrp="1"/>
          </p:cNvSpPr>
          <p:nvPr>
            <p:ph type="sldNum" sz="quarter" idx="12"/>
          </p:nvPr>
        </p:nvSpPr>
        <p:spPr/>
        <p:txBody>
          <a:bodyPr/>
          <a:lstStyle>
            <a:lvl1pPr>
              <a:defRPr/>
            </a:lvl1pPr>
          </a:lstStyle>
          <a:p>
            <a:pPr>
              <a:defRPr/>
            </a:pPr>
            <a:fld id="{5A2E15E9-25F1-4249-B8A6-D12B7838AB9E}" type="slidenum">
              <a:rPr lang="fr-FR"/>
              <a:pPr>
                <a:defRPr/>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r>
              <a:rPr lang="fr-FR" smtClean="0"/>
              <a:t>13/01/2013</a:t>
            </a:r>
            <a:endParaRPr lang="fr-FR" dirty="0"/>
          </a:p>
        </p:txBody>
      </p:sp>
      <p:sp>
        <p:nvSpPr>
          <p:cNvPr id="3" name="Espace réservé du pied de page 4"/>
          <p:cNvSpPr>
            <a:spLocks noGrp="1"/>
          </p:cNvSpPr>
          <p:nvPr>
            <p:ph type="ftr" sz="quarter" idx="11"/>
          </p:nvPr>
        </p:nvSpPr>
        <p:spPr/>
        <p:txBody>
          <a:bodyPr/>
          <a:lstStyle>
            <a:lvl1pPr>
              <a:defRPr/>
            </a:lvl1pPr>
          </a:lstStyle>
          <a:p>
            <a:pPr>
              <a:defRPr/>
            </a:pPr>
            <a:r>
              <a:rPr lang="fr-FR" smtClean="0"/>
              <a:t>UGP/PADSP-UEMOA/CDE</a:t>
            </a:r>
            <a:endParaRPr lang="fr-FR" dirty="0"/>
          </a:p>
        </p:txBody>
      </p:sp>
      <p:sp>
        <p:nvSpPr>
          <p:cNvPr id="4" name="Espace réservé du numéro de diapositive 5"/>
          <p:cNvSpPr>
            <a:spLocks noGrp="1"/>
          </p:cNvSpPr>
          <p:nvPr>
            <p:ph type="sldNum" sz="quarter" idx="12"/>
          </p:nvPr>
        </p:nvSpPr>
        <p:spPr/>
        <p:txBody>
          <a:bodyPr/>
          <a:lstStyle>
            <a:lvl1pPr>
              <a:defRPr/>
            </a:lvl1pPr>
          </a:lstStyle>
          <a:p>
            <a:pPr>
              <a:defRPr/>
            </a:pPr>
            <a:fld id="{E849B0F9-C88B-4AC6-A0F8-4A8288803F9D}" type="slidenum">
              <a:rPr lang="fr-FR"/>
              <a:pPr>
                <a:defRPr/>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r>
              <a:rPr lang="fr-FR" smtClean="0"/>
              <a:t>13/01/2013</a:t>
            </a:r>
            <a:endParaRPr lang="fr-FR" dirty="0"/>
          </a:p>
        </p:txBody>
      </p:sp>
      <p:sp>
        <p:nvSpPr>
          <p:cNvPr id="6" name="Espace réservé du pied de page 4"/>
          <p:cNvSpPr>
            <a:spLocks noGrp="1"/>
          </p:cNvSpPr>
          <p:nvPr>
            <p:ph type="ftr" sz="quarter" idx="11"/>
          </p:nvPr>
        </p:nvSpPr>
        <p:spPr/>
        <p:txBody>
          <a:bodyPr/>
          <a:lstStyle>
            <a:lvl1pPr>
              <a:defRPr/>
            </a:lvl1pPr>
          </a:lstStyle>
          <a:p>
            <a:pPr>
              <a:defRPr/>
            </a:pPr>
            <a:r>
              <a:rPr lang="fr-FR" smtClean="0"/>
              <a:t>UGP/PADSP-UEMOA/CDE</a:t>
            </a:r>
            <a:endParaRPr lang="fr-FR" dirty="0"/>
          </a:p>
        </p:txBody>
      </p:sp>
      <p:sp>
        <p:nvSpPr>
          <p:cNvPr id="7" name="Espace réservé du numéro de diapositive 5"/>
          <p:cNvSpPr>
            <a:spLocks noGrp="1"/>
          </p:cNvSpPr>
          <p:nvPr>
            <p:ph type="sldNum" sz="quarter" idx="12"/>
          </p:nvPr>
        </p:nvSpPr>
        <p:spPr/>
        <p:txBody>
          <a:bodyPr/>
          <a:lstStyle>
            <a:lvl1pPr>
              <a:defRPr/>
            </a:lvl1pPr>
          </a:lstStyle>
          <a:p>
            <a:pPr>
              <a:defRPr/>
            </a:pPr>
            <a:fld id="{EBF400BE-F01C-4064-8541-318EA7E4BC39}" type="slidenum">
              <a:rPr lang="fr-FR"/>
              <a:pPr>
                <a:defRPr/>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r>
              <a:rPr lang="fr-FR" smtClean="0"/>
              <a:t>13/01/2013</a:t>
            </a:r>
            <a:endParaRPr lang="fr-FR" dirty="0"/>
          </a:p>
        </p:txBody>
      </p:sp>
      <p:sp>
        <p:nvSpPr>
          <p:cNvPr id="6" name="Espace réservé du pied de page 4"/>
          <p:cNvSpPr>
            <a:spLocks noGrp="1"/>
          </p:cNvSpPr>
          <p:nvPr>
            <p:ph type="ftr" sz="quarter" idx="11"/>
          </p:nvPr>
        </p:nvSpPr>
        <p:spPr/>
        <p:txBody>
          <a:bodyPr/>
          <a:lstStyle>
            <a:lvl1pPr>
              <a:defRPr/>
            </a:lvl1pPr>
          </a:lstStyle>
          <a:p>
            <a:pPr>
              <a:defRPr/>
            </a:pPr>
            <a:r>
              <a:rPr lang="fr-FR" smtClean="0"/>
              <a:t>UGP/PADSP-UEMOA/CDE</a:t>
            </a:r>
            <a:endParaRPr lang="fr-FR" dirty="0"/>
          </a:p>
        </p:txBody>
      </p:sp>
      <p:sp>
        <p:nvSpPr>
          <p:cNvPr id="7" name="Espace réservé du numéro de diapositive 5"/>
          <p:cNvSpPr>
            <a:spLocks noGrp="1"/>
          </p:cNvSpPr>
          <p:nvPr>
            <p:ph type="sldNum" sz="quarter" idx="12"/>
          </p:nvPr>
        </p:nvSpPr>
        <p:spPr/>
        <p:txBody>
          <a:bodyPr/>
          <a:lstStyle>
            <a:lvl1pPr>
              <a:defRPr/>
            </a:lvl1pPr>
          </a:lstStyle>
          <a:p>
            <a:pPr>
              <a:defRPr/>
            </a:pPr>
            <a:fld id="{F3949252-2FC0-4D1D-A07C-E0F47C92C7A2}" type="slidenum">
              <a:rPr lang="fr-FR"/>
              <a:pPr>
                <a:defRPr/>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r>
              <a:rPr lang="fr-FR" smtClean="0"/>
              <a:t>13/01/2013</a:t>
            </a:r>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fr-FR" smtClean="0"/>
              <a:t>UGP/PADSP-UEMOA/CDE</a:t>
            </a:r>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D372714F-BCBF-4FCF-8B3E-0475DA3956AA}" type="slidenum">
              <a:rPr lang="fr-FR"/>
              <a:pPr>
                <a:defRPr/>
              </a:pPr>
              <a:t>‹N°›</a:t>
            </a:fld>
            <a:endParaRPr lang="fr-FR"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88640"/>
            <a:ext cx="8459788" cy="3744416"/>
          </a:xfrm>
        </p:spPr>
        <p:txBody>
          <a:bodyPr>
            <a:normAutofit fontScale="90000"/>
          </a:bodyPr>
          <a:lstStyle/>
          <a:p>
            <a:r>
              <a:rPr lang="fr-BE" sz="4000" b="1" dirty="0" smtClean="0">
                <a:latin typeface="Arial" pitchFamily="34" charset="0"/>
                <a:cs typeface="Arial" pitchFamily="34" charset="0"/>
              </a:rPr>
              <a:t/>
            </a:r>
            <a:br>
              <a:rPr lang="fr-BE" sz="4000" b="1" dirty="0" smtClean="0">
                <a:latin typeface="Arial" pitchFamily="34" charset="0"/>
                <a:cs typeface="Arial" pitchFamily="34" charset="0"/>
              </a:rPr>
            </a:br>
            <a:r>
              <a:rPr lang="fr-BE" sz="4000" b="1" dirty="0" smtClean="0">
                <a:latin typeface="Arial" pitchFamily="34" charset="0"/>
                <a:cs typeface="Arial" pitchFamily="34" charset="0"/>
              </a:rPr>
              <a:t/>
            </a:r>
            <a:br>
              <a:rPr lang="fr-BE" sz="4000" b="1" dirty="0" smtClean="0">
                <a:latin typeface="Arial" pitchFamily="34" charset="0"/>
                <a:cs typeface="Arial" pitchFamily="34" charset="0"/>
              </a:rPr>
            </a:br>
            <a:r>
              <a:rPr lang="fr-BE" sz="4000" b="1" dirty="0">
                <a:latin typeface="Arial" pitchFamily="34" charset="0"/>
                <a:cs typeface="Arial" pitchFamily="34" charset="0"/>
              </a:rPr>
              <a:t/>
            </a:r>
            <a:br>
              <a:rPr lang="fr-BE" sz="4000" b="1" dirty="0">
                <a:latin typeface="Arial" pitchFamily="34" charset="0"/>
                <a:cs typeface="Arial" pitchFamily="34" charset="0"/>
              </a:rPr>
            </a:br>
            <a:r>
              <a:rPr lang="fr-BE" sz="2200" b="1" cap="all" dirty="0"/>
              <a:t>3</a:t>
            </a:r>
            <a:r>
              <a:rPr lang="fr-BE" sz="2200" b="1" cap="all" baseline="30000" dirty="0"/>
              <a:t>ème</a:t>
            </a:r>
            <a:r>
              <a:rPr lang="fr-BE" sz="2200" b="1" cap="all" dirty="0"/>
              <a:t> Réunion du Réseau des Structures d’appui aux Petites et Moyennes Entreprises  de l’Union Economique et Monétaire Ouest-</a:t>
            </a:r>
            <a:r>
              <a:rPr lang="fr-BE" sz="2200" b="1" cap="all" dirty="0" err="1"/>
              <a:t>Africane</a:t>
            </a:r>
            <a:r>
              <a:rPr lang="fr-BE" sz="2200" b="1" cap="all" dirty="0"/>
              <a:t> (Réseau SA-PME/UEMOA)</a:t>
            </a:r>
            <a:r>
              <a:rPr lang="fr-FR" sz="2200" dirty="0"/>
              <a:t/>
            </a:r>
            <a:br>
              <a:rPr lang="fr-FR" sz="2200" dirty="0"/>
            </a:br>
            <a:r>
              <a:rPr lang="fr-BE" sz="2200" cap="all" dirty="0"/>
              <a:t>D</a:t>
            </a:r>
            <a:r>
              <a:rPr lang="fr-BE" sz="2200" dirty="0"/>
              <a:t>akar – Sénégal</a:t>
            </a:r>
            <a:r>
              <a:rPr lang="fr-FR" sz="2200" dirty="0"/>
              <a:t/>
            </a:r>
            <a:br>
              <a:rPr lang="fr-FR" sz="2200" dirty="0"/>
            </a:br>
            <a:r>
              <a:rPr lang="fr-BE" sz="2200" dirty="0"/>
              <a:t>21-22 Novembre 2016</a:t>
            </a:r>
            <a:r>
              <a:rPr lang="fr-FR" sz="2200" dirty="0"/>
              <a:t/>
            </a:r>
            <a:br>
              <a:rPr lang="fr-FR" sz="2200" dirty="0"/>
            </a:br>
            <a:r>
              <a:rPr lang="fr-BE" sz="2200" dirty="0"/>
              <a:t>Radisson </a:t>
            </a:r>
            <a:r>
              <a:rPr lang="fr-BE" sz="2200" dirty="0" err="1"/>
              <a:t>Blu</a:t>
            </a:r>
            <a:r>
              <a:rPr lang="fr-BE" sz="2200" dirty="0"/>
              <a:t> </a:t>
            </a:r>
            <a:r>
              <a:rPr lang="fr-BE" sz="2200" dirty="0" err="1"/>
              <a:t>Hotel</a:t>
            </a:r>
            <a:r>
              <a:rPr lang="fr-FR" sz="2200" dirty="0"/>
              <a:t/>
            </a:r>
            <a:br>
              <a:rPr lang="fr-FR" sz="2200" dirty="0"/>
            </a:br>
            <a:r>
              <a:rPr lang="fr-BE" sz="2200" b="1" dirty="0" smtClean="0">
                <a:latin typeface="Arial" pitchFamily="34" charset="0"/>
                <a:cs typeface="Arial" pitchFamily="34" charset="0"/>
              </a:rPr>
              <a:t/>
            </a:r>
            <a:br>
              <a:rPr lang="fr-BE" sz="2200" b="1" dirty="0" smtClean="0">
                <a:latin typeface="Arial" pitchFamily="34" charset="0"/>
                <a:cs typeface="Arial" pitchFamily="34" charset="0"/>
              </a:rPr>
            </a:br>
            <a:r>
              <a:rPr lang="fr-BE" sz="2200" b="1" dirty="0" smtClean="0">
                <a:latin typeface="Arial" pitchFamily="34" charset="0"/>
                <a:cs typeface="Arial" pitchFamily="34" charset="0"/>
              </a:rPr>
              <a:t>PRESENTATION DU PROGRAMME </a:t>
            </a:r>
            <a:r>
              <a:rPr lang="fr-BE" sz="2200" b="1" dirty="0">
                <a:latin typeface="Arial" panose="020B0604020202020204" pitchFamily="34" charset="0"/>
                <a:cs typeface="Arial" panose="020B0604020202020204" pitchFamily="34" charset="0"/>
              </a:rPr>
              <a:t>D’ACTIONS POUR LA PROMOTION </a:t>
            </a:r>
            <a:br>
              <a:rPr lang="fr-BE" sz="2200" b="1" dirty="0">
                <a:latin typeface="Arial" panose="020B0604020202020204" pitchFamily="34" charset="0"/>
                <a:cs typeface="Arial" panose="020B0604020202020204" pitchFamily="34" charset="0"/>
              </a:rPr>
            </a:br>
            <a:r>
              <a:rPr lang="fr-BE" sz="2200" b="1" dirty="0">
                <a:latin typeface="Arial" panose="020B0604020202020204" pitchFamily="34" charset="0"/>
                <a:cs typeface="Arial" panose="020B0604020202020204" pitchFamily="34" charset="0"/>
              </a:rPr>
              <a:t>ET LE FINANCEMENT DES PME DANS L’UEMOA (PAPF-PME)</a:t>
            </a:r>
            <a:br>
              <a:rPr lang="fr-BE" sz="2200" b="1" dirty="0">
                <a:latin typeface="Arial" panose="020B0604020202020204" pitchFamily="34" charset="0"/>
                <a:cs typeface="Arial" panose="020B0604020202020204" pitchFamily="34" charset="0"/>
              </a:rPr>
            </a:br>
            <a:r>
              <a:rPr lang="fr-BE" sz="2200" b="1" dirty="0">
                <a:latin typeface="Arial" panose="020B0604020202020204" pitchFamily="34" charset="0"/>
                <a:cs typeface="Arial" panose="020B0604020202020204" pitchFamily="34" charset="0"/>
              </a:rPr>
              <a:t>(</a:t>
            </a:r>
            <a:r>
              <a:rPr lang="fr-BE" sz="2200" b="1" dirty="0" smtClean="0">
                <a:latin typeface="Arial" panose="020B0604020202020204" pitchFamily="34" charset="0"/>
                <a:cs typeface="Arial" panose="020B0604020202020204" pitchFamily="34" charset="0"/>
              </a:rPr>
              <a:t>2017-2021) </a:t>
            </a:r>
            <a:br>
              <a:rPr lang="fr-BE" sz="2200" b="1" dirty="0" smtClean="0">
                <a:latin typeface="Arial" panose="020B0604020202020204" pitchFamily="34" charset="0"/>
                <a:cs typeface="Arial" panose="020B0604020202020204" pitchFamily="34" charset="0"/>
              </a:rPr>
            </a:br>
            <a:r>
              <a:rPr lang="fr-BE" sz="2200" b="1" dirty="0" smtClean="0">
                <a:latin typeface="Arial" panose="020B0604020202020204" pitchFamily="34" charset="0"/>
                <a:cs typeface="Arial" panose="020B0604020202020204" pitchFamily="34" charset="0"/>
              </a:rPr>
              <a:t>Par Bonaventure S.AVAGBO </a:t>
            </a:r>
            <a:br>
              <a:rPr lang="fr-BE" sz="2200" b="1" dirty="0" smtClean="0">
                <a:latin typeface="Arial" panose="020B0604020202020204" pitchFamily="34" charset="0"/>
                <a:cs typeface="Arial" panose="020B0604020202020204" pitchFamily="34" charset="0"/>
              </a:rPr>
            </a:br>
            <a:r>
              <a:rPr lang="fr-BE" sz="2200" b="1" dirty="0" smtClean="0">
                <a:latin typeface="Arial" panose="020B0604020202020204" pitchFamily="34" charset="0"/>
                <a:cs typeface="Arial" panose="020B0604020202020204" pitchFamily="34" charset="0"/>
              </a:rPr>
              <a:t>Coordonnateur Programme PME/UEMOA </a:t>
            </a:r>
            <a:r>
              <a:rPr lang="fr-BE" sz="2200" b="1" dirty="0">
                <a:latin typeface="Arial" panose="020B0604020202020204" pitchFamily="34" charset="0"/>
                <a:cs typeface="Arial" panose="020B0604020202020204" pitchFamily="34" charset="0"/>
              </a:rPr>
              <a:t/>
            </a:r>
            <a:br>
              <a:rPr lang="fr-BE" sz="2200" b="1" dirty="0">
                <a:latin typeface="Arial" panose="020B0604020202020204" pitchFamily="34" charset="0"/>
                <a:cs typeface="Arial" panose="020B0604020202020204" pitchFamily="34" charset="0"/>
              </a:rPr>
            </a:br>
            <a:r>
              <a:rPr lang="fr-BE" sz="2200" b="1" dirty="0">
                <a:latin typeface="+mn-lt"/>
                <a:cs typeface="Arial" pitchFamily="34" charset="0"/>
              </a:rPr>
              <a:t/>
            </a:r>
            <a:br>
              <a:rPr lang="fr-BE" sz="2200" b="1" dirty="0">
                <a:latin typeface="+mn-lt"/>
                <a:cs typeface="Arial" pitchFamily="34" charset="0"/>
              </a:rPr>
            </a:br>
            <a:r>
              <a:rPr lang="fr-BE" sz="2200" b="1" dirty="0" smtClean="0">
                <a:latin typeface="+mn-lt"/>
                <a:cs typeface="Arial" pitchFamily="34" charset="0"/>
              </a:rPr>
              <a:t/>
            </a:r>
            <a:br>
              <a:rPr lang="fr-BE" sz="2200" b="1" dirty="0" smtClean="0">
                <a:latin typeface="+mn-lt"/>
                <a:cs typeface="Arial" pitchFamily="34" charset="0"/>
              </a:rPr>
            </a:br>
            <a:r>
              <a:rPr lang="fr-BE" sz="2200" b="1" dirty="0" smtClean="0">
                <a:latin typeface="+mn-lt"/>
                <a:cs typeface="Arial" pitchFamily="34" charset="0"/>
              </a:rPr>
              <a:t/>
            </a:r>
            <a:br>
              <a:rPr lang="fr-BE" sz="2200" b="1" dirty="0" smtClean="0">
                <a:latin typeface="+mn-lt"/>
                <a:cs typeface="Arial" pitchFamily="34" charset="0"/>
              </a:rPr>
            </a:br>
            <a:r>
              <a:rPr lang="fr-BE" sz="2200" b="1" u="sng" dirty="0" smtClean="0">
                <a:latin typeface="Arial" pitchFamily="34" charset="0"/>
                <a:cs typeface="Arial" pitchFamily="34" charset="0"/>
              </a:rPr>
              <a:t>STRATÉGIE :</a:t>
            </a:r>
            <a:r>
              <a:rPr lang="fr-BE" sz="2200" b="1" dirty="0" smtClean="0">
                <a:latin typeface="Arial" pitchFamily="34" charset="0"/>
                <a:cs typeface="Arial" pitchFamily="34" charset="0"/>
              </a:rPr>
              <a:t> RÉDUCTION DE LA PAUVRETÉ  A TRAVERS LA PROMOTION ET LE FINANCEMENT DES PME </a:t>
            </a:r>
            <a:r>
              <a:rPr lang="fr-FR" sz="2200" dirty="0" smtClean="0">
                <a:latin typeface="Arial" panose="020B0604020202020204" pitchFamily="34" charset="0"/>
                <a:cs typeface="Arial" panose="020B0604020202020204" pitchFamily="34" charset="0"/>
              </a:rPr>
              <a:t/>
            </a:r>
            <a:br>
              <a:rPr lang="fr-FR" sz="2200" dirty="0" smtClean="0">
                <a:latin typeface="Arial" panose="020B0604020202020204" pitchFamily="34" charset="0"/>
                <a:cs typeface="Arial" panose="020B0604020202020204" pitchFamily="34" charset="0"/>
              </a:rPr>
            </a:br>
            <a:endParaRPr lang="fr-FR" sz="2200" dirty="0" smtClean="0">
              <a:latin typeface="Arial" panose="020B0604020202020204" pitchFamily="34" charset="0"/>
              <a:cs typeface="Arial" panose="020B0604020202020204" pitchFamily="34" charset="0"/>
            </a:endParaRPr>
          </a:p>
        </p:txBody>
      </p:sp>
      <p:sp>
        <p:nvSpPr>
          <p:cNvPr id="8" name="Espace réservé du numéro de diapositive 7"/>
          <p:cNvSpPr>
            <a:spLocks noGrp="1"/>
          </p:cNvSpPr>
          <p:nvPr>
            <p:ph type="sldNum" sz="quarter" idx="12"/>
          </p:nvPr>
        </p:nvSpPr>
        <p:spPr/>
        <p:txBody>
          <a:bodyPr/>
          <a:lstStyle/>
          <a:p>
            <a:pPr>
              <a:defRPr/>
            </a:pPr>
            <a:fld id="{4F636E3A-B906-4631-9801-A826CC29FBBC}" type="slidenum">
              <a:rPr lang="fr-FR" smtClean="0">
                <a:solidFill>
                  <a:prstClr val="black">
                    <a:tint val="75000"/>
                  </a:prstClr>
                </a:solidFill>
              </a:rPr>
              <a:pPr>
                <a:defRPr/>
              </a:pPr>
              <a:t>1</a:t>
            </a:fld>
            <a:endParaRPr lang="fr-FR" dirty="0">
              <a:solidFill>
                <a:prstClr val="black">
                  <a:tint val="75000"/>
                </a:prstClr>
              </a:solidFill>
            </a:endParaRPr>
          </a:p>
        </p:txBody>
      </p:sp>
    </p:spTree>
    <p:extLst>
      <p:ext uri="{BB962C8B-B14F-4D97-AF65-F5344CB8AC3E}">
        <p14:creationId xmlns:p14="http://schemas.microsoft.com/office/powerpoint/2010/main" val="2951208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792088"/>
          </a:xfrm>
        </p:spPr>
        <p:txBody>
          <a:bodyPr/>
          <a:lstStyle/>
          <a:p>
            <a:r>
              <a:rPr lang="fr-FR" sz="2400" b="1" dirty="0"/>
              <a:t>Compartiment 5  </a:t>
            </a:r>
            <a:r>
              <a:rPr lang="fr-FR" sz="2400" b="1" dirty="0" smtClean="0"/>
              <a:t>Renforcement </a:t>
            </a:r>
            <a:r>
              <a:rPr lang="fr-FR" sz="2400" b="1" dirty="0"/>
              <a:t>des capacités institutionnels </a:t>
            </a:r>
            <a:r>
              <a:rPr lang="fr-FR" sz="2400" b="1" dirty="0" smtClean="0"/>
              <a:t>des directions nationaux de PME ,Agences Nationaux  de PME et OI partenaires </a:t>
            </a:r>
            <a:endParaRPr lang="fr-FR" sz="2400" dirty="0"/>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3833682950"/>
              </p:ext>
            </p:extLst>
          </p:nvPr>
        </p:nvGraphicFramePr>
        <p:xfrm>
          <a:off x="179512" y="1268760"/>
          <a:ext cx="8496944" cy="4206240"/>
        </p:xfrm>
        <a:graphic>
          <a:graphicData uri="http://schemas.openxmlformats.org/drawingml/2006/table">
            <a:tbl>
              <a:tblPr firstRow="1" firstCol="1" bandRow="1">
                <a:tableStyleId>{5C22544A-7EE6-4342-B048-85BDC9FD1C3A}</a:tableStyleId>
              </a:tblPr>
              <a:tblGrid>
                <a:gridCol w="6840760"/>
                <a:gridCol w="1656184"/>
              </a:tblGrid>
              <a:tr h="50771">
                <a:tc>
                  <a:txBody>
                    <a:bodyPr/>
                    <a:lstStyle/>
                    <a:p>
                      <a:pPr>
                        <a:lnSpc>
                          <a:spcPct val="115000"/>
                        </a:lnSpc>
                        <a:spcAft>
                          <a:spcPts val="0"/>
                        </a:spcAft>
                      </a:pPr>
                      <a:r>
                        <a:rPr lang="fr-FR" sz="2000" dirty="0" smtClean="0">
                          <a:effectLst/>
                        </a:rPr>
                        <a:t>Renforcement </a:t>
                      </a:r>
                      <a:r>
                        <a:rPr lang="fr-FR" sz="2000" dirty="0">
                          <a:effectLst/>
                        </a:rPr>
                        <a:t>de </a:t>
                      </a:r>
                      <a:r>
                        <a:rPr lang="fr-FR" sz="2000" dirty="0" err="1" smtClean="0">
                          <a:effectLst/>
                        </a:rPr>
                        <a:t>capacités</a:t>
                      </a:r>
                      <a:r>
                        <a:rPr lang="fr-FR" sz="2000" b="1" dirty="0" err="1" smtClean="0"/>
                        <a:t>Renforcement</a:t>
                      </a:r>
                      <a:r>
                        <a:rPr lang="fr-FR" sz="2000" b="1" dirty="0" smtClean="0"/>
                        <a:t> des capacités institutionnels des directions nationaux de PME ,Agences Nationaux  de PME et OI partenaires </a:t>
                      </a:r>
                      <a:endParaRPr lang="fr-FR" sz="2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endParaRPr lang="fr-FR" sz="2000" dirty="0">
                        <a:effectLst/>
                        <a:latin typeface="Calibri"/>
                        <a:ea typeface="Calibri"/>
                        <a:cs typeface="Times New Roman"/>
                      </a:endParaRPr>
                    </a:p>
                  </a:txBody>
                  <a:tcPr marL="44450" marR="44450" marT="0" marB="0" anchor="ctr"/>
                </a:tc>
              </a:tr>
              <a:tr h="828675">
                <a:tc>
                  <a:txBody>
                    <a:bodyPr/>
                    <a:lstStyle/>
                    <a:p>
                      <a:pPr>
                        <a:lnSpc>
                          <a:spcPct val="115000"/>
                        </a:lnSpc>
                        <a:spcAft>
                          <a:spcPts val="0"/>
                        </a:spcAft>
                      </a:pPr>
                      <a:r>
                        <a:rPr lang="fr-FR" sz="2000" dirty="0" smtClean="0">
                          <a:effectLst/>
                        </a:rPr>
                        <a:t>Renforcement </a:t>
                      </a:r>
                      <a:r>
                        <a:rPr lang="fr-FR" sz="2000" dirty="0">
                          <a:effectLst/>
                        </a:rPr>
                        <a:t>des organisations de type « faîtière », représentant les fédérations de PME et renforcement de leur rôle dans le Comité de Concertation Etat/Privé</a:t>
                      </a:r>
                      <a:endParaRPr lang="fr-FR" sz="2000" dirty="0">
                        <a:effectLst/>
                        <a:latin typeface="Calibri"/>
                        <a:ea typeface="Calibri"/>
                        <a:cs typeface="Times New Roman"/>
                      </a:endParaRPr>
                    </a:p>
                  </a:txBody>
                  <a:tcPr marL="44450" marR="44450" marT="0" marB="0"/>
                </a:tc>
                <a:tc>
                  <a:txBody>
                    <a:bodyPr/>
                    <a:lstStyle/>
                    <a:p>
                      <a:pPr algn="ctr">
                        <a:lnSpc>
                          <a:spcPct val="115000"/>
                        </a:lnSpc>
                        <a:spcAft>
                          <a:spcPts val="0"/>
                        </a:spcAft>
                      </a:pPr>
                      <a:endParaRPr lang="fr-FR" sz="2000" dirty="0">
                        <a:effectLst/>
                        <a:latin typeface="Calibri"/>
                        <a:ea typeface="Calibri"/>
                        <a:cs typeface="Times New Roman"/>
                      </a:endParaRPr>
                    </a:p>
                  </a:txBody>
                  <a:tcPr marL="44450" marR="44450" marT="0" marB="0" anchor="ctr"/>
                </a:tc>
              </a:tr>
              <a:tr h="1038225">
                <a:tc>
                  <a:txBody>
                    <a:bodyPr/>
                    <a:lstStyle/>
                    <a:p>
                      <a:pPr>
                        <a:lnSpc>
                          <a:spcPct val="115000"/>
                        </a:lnSpc>
                        <a:spcAft>
                          <a:spcPts val="0"/>
                        </a:spcAft>
                      </a:pPr>
                      <a:r>
                        <a:rPr lang="fr-FR" sz="2000" dirty="0">
                          <a:effectLst/>
                        </a:rPr>
                        <a:t>Assistance à l’élaboration de manuels et procédures  actualisés </a:t>
                      </a:r>
                      <a:r>
                        <a:rPr lang="fr-FR" sz="2000" dirty="0" smtClean="0">
                          <a:effectLst/>
                        </a:rPr>
                        <a:t>, de système d’information </a:t>
                      </a:r>
                      <a:r>
                        <a:rPr lang="fr-FR" sz="2000" dirty="0">
                          <a:effectLst/>
                        </a:rPr>
                        <a:t>et de gestion </a:t>
                      </a:r>
                      <a:r>
                        <a:rPr lang="fr-FR" sz="2000" dirty="0" smtClean="0">
                          <a:effectLst/>
                        </a:rPr>
                        <a:t>et d’outils </a:t>
                      </a:r>
                      <a:r>
                        <a:rPr lang="fr-FR" sz="2000" dirty="0">
                          <a:effectLst/>
                        </a:rPr>
                        <a:t>de  Marketing et  de communication modernes </a:t>
                      </a:r>
                      <a:endParaRPr lang="fr-FR" sz="2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endParaRPr lang="fr-FR" sz="2000" dirty="0">
                        <a:effectLst/>
                        <a:latin typeface="Calibri"/>
                        <a:ea typeface="Calibri"/>
                        <a:cs typeface="Times New Roman"/>
                      </a:endParaRPr>
                    </a:p>
                  </a:txBody>
                  <a:tcPr marL="44450" marR="44450" marT="0" marB="0" anchor="ctr"/>
                </a:tc>
              </a:tr>
              <a:tr h="409575">
                <a:tc>
                  <a:txBody>
                    <a:bodyPr/>
                    <a:lstStyle/>
                    <a:p>
                      <a:pPr>
                        <a:lnSpc>
                          <a:spcPct val="115000"/>
                        </a:lnSpc>
                        <a:spcAft>
                          <a:spcPts val="0"/>
                        </a:spcAft>
                      </a:pPr>
                      <a:r>
                        <a:rPr lang="fr-FR" sz="2000" dirty="0">
                          <a:effectLst/>
                        </a:rPr>
                        <a:t>Le renforcement des capacités </a:t>
                      </a:r>
                      <a:r>
                        <a:rPr lang="fr-FR" sz="2000" dirty="0" smtClean="0">
                          <a:effectLst/>
                        </a:rPr>
                        <a:t>internes, </a:t>
                      </a:r>
                      <a:r>
                        <a:rPr lang="fr-FR" sz="2000" dirty="0">
                          <a:effectLst/>
                        </a:rPr>
                        <a:t>Suivi-évaluation et Etude d'impact </a:t>
                      </a:r>
                      <a:endParaRPr lang="fr-FR" sz="2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fr-FR" sz="2000" dirty="0">
                          <a:effectLst/>
                        </a:rPr>
                        <a:t> </a:t>
                      </a:r>
                      <a:endParaRPr lang="fr-FR" sz="2000" dirty="0">
                        <a:effectLst/>
                        <a:latin typeface="Calibri"/>
                        <a:ea typeface="Calibri"/>
                        <a:cs typeface="Times New Roman"/>
                      </a:endParaRPr>
                    </a:p>
                  </a:txBody>
                  <a:tcPr marL="44450" marR="44450" marT="0" marB="0" anchor="ctr"/>
                </a:tc>
              </a:tr>
              <a:tr h="209550">
                <a:tc>
                  <a:txBody>
                    <a:bodyPr/>
                    <a:lstStyle/>
                    <a:p>
                      <a:pPr>
                        <a:lnSpc>
                          <a:spcPct val="115000"/>
                        </a:lnSpc>
                        <a:spcAft>
                          <a:spcPts val="0"/>
                        </a:spcAft>
                      </a:pPr>
                      <a:r>
                        <a:rPr lang="fr-FR" sz="2000" dirty="0">
                          <a:effectLst/>
                        </a:rPr>
                        <a:t>Sous-total compartiment 5 </a:t>
                      </a:r>
                      <a:endParaRPr lang="fr-FR" sz="2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endParaRPr lang="fr-FR" sz="2000" dirty="0">
                        <a:effectLst/>
                        <a:latin typeface="Calibri"/>
                        <a:ea typeface="Calibri"/>
                        <a:cs typeface="Times New Roman"/>
                      </a:endParaRPr>
                    </a:p>
                  </a:txBody>
                  <a:tcPr marL="44450" marR="44450" marT="0" marB="0" anchor="ctr"/>
                </a:tc>
              </a:tr>
            </a:tbl>
          </a:graphicData>
        </a:graphic>
      </p:graphicFrame>
      <p:sp>
        <p:nvSpPr>
          <p:cNvPr id="4" name="Espace réservé de la date 3"/>
          <p:cNvSpPr>
            <a:spLocks noGrp="1"/>
          </p:cNvSpPr>
          <p:nvPr>
            <p:ph type="dt" sz="half" idx="10"/>
          </p:nvPr>
        </p:nvSpPr>
        <p:spPr/>
        <p:txBody>
          <a:bodyPr/>
          <a:lstStyle/>
          <a:p>
            <a:pPr>
              <a:defRPr/>
            </a:pPr>
            <a:r>
              <a:rPr lang="fr-FR" smtClean="0"/>
              <a:t>13/01/2013</a:t>
            </a:r>
            <a:endParaRPr lang="fr-FR" dirty="0"/>
          </a:p>
        </p:txBody>
      </p:sp>
      <p:sp>
        <p:nvSpPr>
          <p:cNvPr id="5" name="Espace réservé du pied de page 4"/>
          <p:cNvSpPr>
            <a:spLocks noGrp="1"/>
          </p:cNvSpPr>
          <p:nvPr>
            <p:ph type="ftr" sz="quarter" idx="11"/>
          </p:nvPr>
        </p:nvSpPr>
        <p:spPr/>
        <p:txBody>
          <a:bodyPr/>
          <a:lstStyle/>
          <a:p>
            <a:pPr>
              <a:defRPr/>
            </a:pPr>
            <a:r>
              <a:rPr lang="fr-FR" smtClean="0"/>
              <a:t>UGP/PADSP-UEMOA/CDE</a:t>
            </a:r>
            <a:endParaRPr lang="fr-FR" dirty="0"/>
          </a:p>
        </p:txBody>
      </p:sp>
      <p:sp>
        <p:nvSpPr>
          <p:cNvPr id="6" name="Espace réservé du numéro de diapositive 5"/>
          <p:cNvSpPr>
            <a:spLocks noGrp="1"/>
          </p:cNvSpPr>
          <p:nvPr>
            <p:ph type="sldNum" sz="quarter" idx="12"/>
          </p:nvPr>
        </p:nvSpPr>
        <p:spPr/>
        <p:txBody>
          <a:bodyPr/>
          <a:lstStyle/>
          <a:p>
            <a:pPr>
              <a:defRPr/>
            </a:pPr>
            <a:fld id="{6F457EC3-B989-4A5D-8376-5328F3BB7CCB}" type="slidenum">
              <a:rPr lang="fr-FR" smtClean="0"/>
              <a:pPr>
                <a:defRPr/>
              </a:pPr>
              <a:t>10</a:t>
            </a:fld>
            <a:endParaRPr lang="fr-FR" dirty="0"/>
          </a:p>
        </p:txBody>
      </p:sp>
    </p:spTree>
    <p:extLst>
      <p:ext uri="{BB962C8B-B14F-4D97-AF65-F5344CB8AC3E}">
        <p14:creationId xmlns:p14="http://schemas.microsoft.com/office/powerpoint/2010/main" val="600073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16632"/>
            <a:ext cx="8229600" cy="634082"/>
          </a:xfrm>
        </p:spPr>
        <p:txBody>
          <a:bodyPr/>
          <a:lstStyle/>
          <a:p>
            <a:pPr algn="l">
              <a:spcBef>
                <a:spcPct val="20000"/>
              </a:spcBef>
              <a:buFont typeface="Arial" charset="0"/>
            </a:pPr>
            <a:r>
              <a:rPr lang="fr-FR" sz="2400" b="1" dirty="0">
                <a:latin typeface="+mn-lt"/>
                <a:ea typeface="+mn-ea"/>
                <a:cs typeface="+mn-cs"/>
              </a:rPr>
              <a:t>DISPOSITIF INSTITUTIONNEL DE  </a:t>
            </a:r>
            <a:r>
              <a:rPr lang="fr-FR" sz="2400" b="1" dirty="0" smtClean="0">
                <a:latin typeface="+mn-lt"/>
                <a:ea typeface="+mn-ea"/>
                <a:cs typeface="+mn-cs"/>
              </a:rPr>
              <a:t>PILOTAGE </a:t>
            </a:r>
            <a:endParaRPr lang="fr-FR" sz="2400" b="1" dirty="0">
              <a:latin typeface="+mn-lt"/>
              <a:ea typeface="+mn-ea"/>
              <a:cs typeface="+mn-cs"/>
            </a:endParaRPr>
          </a:p>
        </p:txBody>
      </p:sp>
      <p:sp>
        <p:nvSpPr>
          <p:cNvPr id="3" name="Espace réservé du contenu 2"/>
          <p:cNvSpPr>
            <a:spLocks noGrp="1"/>
          </p:cNvSpPr>
          <p:nvPr>
            <p:ph idx="1"/>
          </p:nvPr>
        </p:nvSpPr>
        <p:spPr>
          <a:xfrm>
            <a:off x="107504" y="692696"/>
            <a:ext cx="8579296" cy="5433467"/>
          </a:xfrm>
        </p:spPr>
        <p:txBody>
          <a:bodyPr/>
          <a:lstStyle/>
          <a:p>
            <a:pPr marL="0" indent="0">
              <a:buNone/>
            </a:pPr>
            <a:r>
              <a:rPr lang="fr-FR" sz="2400" b="1" dirty="0" smtClean="0"/>
              <a:t>Le dispositif institutionnel de pilotage comprend  au plan national un </a:t>
            </a:r>
            <a:r>
              <a:rPr lang="fr-FR" sz="2400" b="1" dirty="0"/>
              <a:t>point </a:t>
            </a:r>
            <a:r>
              <a:rPr lang="fr-FR" sz="2400" b="1" dirty="0" smtClean="0"/>
              <a:t>focal national (structures d’appui aux PME  mandaté à cet effet ) qui  sera chargé de :</a:t>
            </a:r>
          </a:p>
          <a:p>
            <a:r>
              <a:rPr lang="fr-FR" sz="2400" b="1" dirty="0" smtClean="0"/>
              <a:t>Collaborer avec l’Etat pour la mobilisation des </a:t>
            </a:r>
            <a:r>
              <a:rPr lang="fr-FR" sz="2400" b="1" dirty="0"/>
              <a:t>ressources nécessaires  </a:t>
            </a:r>
            <a:r>
              <a:rPr lang="fr-FR" sz="2400" b="1" dirty="0" smtClean="0"/>
              <a:t>à la </a:t>
            </a:r>
            <a:r>
              <a:rPr lang="fr-FR" sz="2400" b="1" dirty="0"/>
              <a:t>mise en œuvre des activités prévues </a:t>
            </a:r>
            <a:r>
              <a:rPr lang="fr-FR" sz="2400" b="1" dirty="0" smtClean="0"/>
              <a:t>.</a:t>
            </a:r>
          </a:p>
          <a:p>
            <a:r>
              <a:rPr lang="fr-FR" sz="2400" b="1" dirty="0" smtClean="0"/>
              <a:t>Assurer le monitoring </a:t>
            </a:r>
            <a:r>
              <a:rPr lang="fr-FR" sz="2400" b="1" dirty="0"/>
              <a:t>et le suivi des activités</a:t>
            </a:r>
          </a:p>
          <a:p>
            <a:pPr lvl="0"/>
            <a:r>
              <a:rPr lang="fr-FR" sz="2400" b="1" dirty="0" smtClean="0"/>
              <a:t>La gestion </a:t>
            </a:r>
            <a:r>
              <a:rPr lang="fr-FR" sz="2400" b="1" dirty="0"/>
              <a:t>d</a:t>
            </a:r>
            <a:r>
              <a:rPr lang="fr-FR" sz="2400" b="1" dirty="0" smtClean="0"/>
              <a:t>es Facilités </a:t>
            </a:r>
            <a:r>
              <a:rPr lang="fr-FR" sz="2400" b="1" dirty="0"/>
              <a:t>d’assistance technique à l’offre de financement et d’accompagnement des PME sous ses différentes formes;</a:t>
            </a:r>
          </a:p>
          <a:p>
            <a:pPr lvl="0"/>
            <a:r>
              <a:rPr lang="fr-FR" sz="2400" b="1" dirty="0" smtClean="0"/>
              <a:t>le suivi –évaluation des </a:t>
            </a:r>
            <a:r>
              <a:rPr lang="fr-FR" sz="2400" b="1" dirty="0"/>
              <a:t>prestations visant à l’amélioration du cadre réglementaire et de l’environnement du financement </a:t>
            </a:r>
            <a:endParaRPr lang="fr-FR" sz="2400" b="1" dirty="0" smtClean="0"/>
          </a:p>
          <a:p>
            <a:pPr lvl="0"/>
            <a:endParaRPr lang="fr-FR" sz="2400" b="1" dirty="0"/>
          </a:p>
        </p:txBody>
      </p:sp>
      <p:sp>
        <p:nvSpPr>
          <p:cNvPr id="4" name="Espace réservé de la date 3"/>
          <p:cNvSpPr>
            <a:spLocks noGrp="1"/>
          </p:cNvSpPr>
          <p:nvPr>
            <p:ph type="dt" sz="half" idx="10"/>
          </p:nvPr>
        </p:nvSpPr>
        <p:spPr/>
        <p:txBody>
          <a:bodyPr/>
          <a:lstStyle/>
          <a:p>
            <a:pPr>
              <a:defRPr/>
            </a:pPr>
            <a:r>
              <a:rPr lang="fr-FR" dirty="0" smtClean="0"/>
              <a:t>06/1/2013</a:t>
            </a:r>
            <a:endParaRPr lang="fr-FR" dirty="0"/>
          </a:p>
        </p:txBody>
      </p:sp>
      <p:sp>
        <p:nvSpPr>
          <p:cNvPr id="5" name="Espace réservé du pied de page 4"/>
          <p:cNvSpPr>
            <a:spLocks noGrp="1"/>
          </p:cNvSpPr>
          <p:nvPr>
            <p:ph type="ftr" sz="quarter" idx="11"/>
          </p:nvPr>
        </p:nvSpPr>
        <p:spPr/>
        <p:txBody>
          <a:bodyPr/>
          <a:lstStyle/>
          <a:p>
            <a:pPr>
              <a:defRPr/>
            </a:pPr>
            <a:r>
              <a:rPr lang="fr-FR" dirty="0" smtClean="0"/>
              <a:t>AVAGBO Bonaventure UGP/PADSP-UEMOA/CDE</a:t>
            </a:r>
            <a:endParaRPr lang="fr-FR" dirty="0"/>
          </a:p>
        </p:txBody>
      </p:sp>
      <p:sp>
        <p:nvSpPr>
          <p:cNvPr id="6" name="Espace réservé du numéro de diapositive 5"/>
          <p:cNvSpPr>
            <a:spLocks noGrp="1"/>
          </p:cNvSpPr>
          <p:nvPr>
            <p:ph type="sldNum" sz="quarter" idx="12"/>
          </p:nvPr>
        </p:nvSpPr>
        <p:spPr/>
        <p:txBody>
          <a:bodyPr/>
          <a:lstStyle/>
          <a:p>
            <a:pPr>
              <a:defRPr/>
            </a:pPr>
            <a:fld id="{6F457EC3-B989-4A5D-8376-5328F3BB7CCB}" type="slidenum">
              <a:rPr lang="fr-FR" smtClean="0"/>
              <a:pPr>
                <a:defRPr/>
              </a:pPr>
              <a:t>11</a:t>
            </a:fld>
            <a:endParaRPr lang="fr-FR" dirty="0"/>
          </a:p>
        </p:txBody>
      </p:sp>
    </p:spTree>
    <p:extLst>
      <p:ext uri="{BB962C8B-B14F-4D97-AF65-F5344CB8AC3E}">
        <p14:creationId xmlns:p14="http://schemas.microsoft.com/office/powerpoint/2010/main" val="6788357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908720"/>
          </a:xfrm>
        </p:spPr>
        <p:txBody>
          <a:bodyPr/>
          <a:lstStyle/>
          <a:p>
            <a:r>
              <a:rPr lang="fr-FR" sz="3200" b="1" dirty="0" smtClean="0"/>
              <a:t>Niveau de mobilisation des ressources  </a:t>
            </a:r>
            <a:endParaRPr lang="fr-FR" sz="3200" b="1" dirty="0"/>
          </a:p>
        </p:txBody>
      </p:sp>
      <p:sp>
        <p:nvSpPr>
          <p:cNvPr id="3" name="Espace réservé du contenu 2"/>
          <p:cNvSpPr>
            <a:spLocks noGrp="1"/>
          </p:cNvSpPr>
          <p:nvPr>
            <p:ph idx="1"/>
          </p:nvPr>
        </p:nvSpPr>
        <p:spPr>
          <a:xfrm>
            <a:off x="467544" y="620688"/>
            <a:ext cx="8229600" cy="4886003"/>
          </a:xfrm>
        </p:spPr>
        <p:txBody>
          <a:bodyPr/>
          <a:lstStyle/>
          <a:p>
            <a:pPr>
              <a:buFont typeface="Wingdings" pitchFamily="2" charset="2"/>
              <a:buChar char="§"/>
            </a:pPr>
            <a:r>
              <a:rPr lang="fr-FR" sz="2000" b="1" dirty="0" smtClean="0"/>
              <a:t>Le </a:t>
            </a:r>
            <a:r>
              <a:rPr lang="fr-FR" sz="2000" b="1" dirty="0"/>
              <a:t>coût estimatif  de mise en œuvre des activités </a:t>
            </a:r>
            <a:r>
              <a:rPr lang="fr-FR" sz="2000" b="1" dirty="0" smtClean="0"/>
              <a:t>sur une durée de cinq ans (2017-2021) est  300 Milliards de FCFA et varie d’un pays à un autre;</a:t>
            </a:r>
          </a:p>
          <a:p>
            <a:pPr>
              <a:buFont typeface="Wingdings" pitchFamily="2" charset="2"/>
              <a:buChar char="§"/>
            </a:pPr>
            <a:r>
              <a:rPr lang="fr-FR" sz="2000" b="1" dirty="0" smtClean="0"/>
              <a:t>Le processus d’élaboration, de validation des plans d’action nationaux et de mobilisation des ressources  aux plans nationaux suit son cours et devrait  être concrétisé  au cours du premier semestre 2017 </a:t>
            </a:r>
          </a:p>
          <a:p>
            <a:pPr>
              <a:buFont typeface="Wingdings" pitchFamily="2" charset="2"/>
              <a:buChar char="§"/>
            </a:pPr>
            <a:r>
              <a:rPr lang="fr-FR" sz="2000" b="1" dirty="0" smtClean="0"/>
              <a:t>Le processus de  mobilisation des financements  auprès des partenaires financiers  est également en cours et devrait être accélérés avec la prise de la directive communautaire sur les PME prévue au cours du premier trimestre de l’année 2017 </a:t>
            </a:r>
          </a:p>
          <a:p>
            <a:pPr marL="0" indent="0">
              <a:buNone/>
            </a:pPr>
            <a:r>
              <a:rPr lang="fr-FR" sz="2800" dirty="0"/>
              <a:t> </a:t>
            </a:r>
          </a:p>
          <a:p>
            <a:endParaRPr lang="fr-FR" dirty="0"/>
          </a:p>
        </p:txBody>
      </p:sp>
      <p:sp>
        <p:nvSpPr>
          <p:cNvPr id="4" name="Espace réservé de la date 3"/>
          <p:cNvSpPr>
            <a:spLocks noGrp="1"/>
          </p:cNvSpPr>
          <p:nvPr>
            <p:ph type="dt" sz="half" idx="10"/>
          </p:nvPr>
        </p:nvSpPr>
        <p:spPr/>
        <p:txBody>
          <a:bodyPr/>
          <a:lstStyle/>
          <a:p>
            <a:pPr>
              <a:defRPr/>
            </a:pPr>
            <a:r>
              <a:rPr lang="fr-FR" dirty="0" smtClean="0"/>
              <a:t>13</a:t>
            </a:r>
            <a:endParaRPr lang="fr-FR" dirty="0"/>
          </a:p>
        </p:txBody>
      </p:sp>
      <p:sp>
        <p:nvSpPr>
          <p:cNvPr id="6" name="Espace réservé du numéro de diapositive 5"/>
          <p:cNvSpPr>
            <a:spLocks noGrp="1"/>
          </p:cNvSpPr>
          <p:nvPr>
            <p:ph type="sldNum" sz="quarter" idx="12"/>
          </p:nvPr>
        </p:nvSpPr>
        <p:spPr>
          <a:xfrm>
            <a:off x="6588224" y="5877272"/>
            <a:ext cx="2133600" cy="365125"/>
          </a:xfrm>
        </p:spPr>
        <p:txBody>
          <a:bodyPr/>
          <a:lstStyle/>
          <a:p>
            <a:pPr>
              <a:defRPr/>
            </a:pPr>
            <a:r>
              <a:rPr lang="fr-FR" dirty="0" smtClean="0"/>
              <a:t>,</a:t>
            </a:r>
            <a:fld id="{6F457EC3-B989-4A5D-8376-5328F3BB7CCB}" type="slidenum">
              <a:rPr lang="fr-FR" smtClean="0"/>
              <a:pPr>
                <a:defRPr/>
              </a:pPr>
              <a:t>12</a:t>
            </a:fld>
            <a:endParaRPr lang="fr-FR" dirty="0"/>
          </a:p>
        </p:txBody>
      </p:sp>
    </p:spTree>
    <p:extLst>
      <p:ext uri="{BB962C8B-B14F-4D97-AF65-F5344CB8AC3E}">
        <p14:creationId xmlns:p14="http://schemas.microsoft.com/office/powerpoint/2010/main" val="23610534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908720"/>
          </a:xfrm>
        </p:spPr>
        <p:txBody>
          <a:bodyPr/>
          <a:lstStyle/>
          <a:p>
            <a:r>
              <a:rPr lang="fr-FR" sz="2800" b="1" dirty="0" smtClean="0"/>
              <a:t>PARTENARIATS ESPERES AVEC LE  RESEAU SA-PME </a:t>
            </a:r>
            <a:endParaRPr lang="fr-FR" sz="2800" b="1" dirty="0"/>
          </a:p>
        </p:txBody>
      </p:sp>
      <p:sp>
        <p:nvSpPr>
          <p:cNvPr id="3" name="Espace réservé du contenu 2"/>
          <p:cNvSpPr>
            <a:spLocks noGrp="1"/>
          </p:cNvSpPr>
          <p:nvPr>
            <p:ph idx="1"/>
          </p:nvPr>
        </p:nvSpPr>
        <p:spPr>
          <a:xfrm>
            <a:off x="467544" y="764704"/>
            <a:ext cx="8229600" cy="4741987"/>
          </a:xfrm>
        </p:spPr>
        <p:txBody>
          <a:bodyPr/>
          <a:lstStyle/>
          <a:p>
            <a:pPr marL="0" lvl="0" indent="0">
              <a:buNone/>
            </a:pPr>
            <a:r>
              <a:rPr lang="fr-FR" sz="2400" b="1" dirty="0" smtClean="0"/>
              <a:t>Il est attendu du Réseau SA-PME </a:t>
            </a:r>
            <a:r>
              <a:rPr lang="fr-FR" sz="2400" b="1" dirty="0"/>
              <a:t>:</a:t>
            </a:r>
            <a:endParaRPr lang="fr-FR" sz="2400" b="1" dirty="0" smtClean="0"/>
          </a:p>
          <a:p>
            <a:pPr lvl="0">
              <a:buFont typeface="Wingdings" pitchFamily="2" charset="2"/>
              <a:buChar char="§"/>
            </a:pPr>
            <a:r>
              <a:rPr lang="fr-FR" sz="2400" b="1" dirty="0" smtClean="0"/>
              <a:t>La mise en place d’une base de données et d’expertise qui pourraient être consultés dans le cadre de la mise en œuvre des différents activités. </a:t>
            </a:r>
          </a:p>
          <a:p>
            <a:pPr lvl="0">
              <a:buFont typeface="Wingdings" pitchFamily="2" charset="2"/>
              <a:buChar char="§"/>
            </a:pPr>
            <a:r>
              <a:rPr lang="fr-FR" sz="2400" b="1" dirty="0" smtClean="0"/>
              <a:t>La mise en contact et facilitation des échanges avec les partenaires financiers qui collaborent avec la BAD et le réseau pour l’approfondir les modalités d’opérationnalisation des mesures notamment celles ayant un caractère régional.</a:t>
            </a:r>
          </a:p>
          <a:p>
            <a:pPr lvl="0">
              <a:buFont typeface="Wingdings" pitchFamily="2" charset="2"/>
              <a:buChar char="§"/>
            </a:pPr>
            <a:r>
              <a:rPr lang="fr-FR" sz="2400" b="1" dirty="0" smtClean="0"/>
              <a:t>La poursuite de la facilitation des échanges entre les structures d’appui des différents pays par rapport à la mise en place des différentes composantes du programme dans les différents pays. </a:t>
            </a:r>
            <a:endParaRPr lang="fr-FR" sz="2400" b="1" dirty="0"/>
          </a:p>
          <a:p>
            <a:pPr marL="0" indent="0">
              <a:buNone/>
            </a:pPr>
            <a:r>
              <a:rPr lang="fr-FR" sz="2800" dirty="0"/>
              <a:t> </a:t>
            </a:r>
          </a:p>
          <a:p>
            <a:endParaRPr lang="fr-FR" dirty="0"/>
          </a:p>
        </p:txBody>
      </p:sp>
      <p:sp>
        <p:nvSpPr>
          <p:cNvPr id="4" name="Espace réservé de la date 3"/>
          <p:cNvSpPr>
            <a:spLocks noGrp="1"/>
          </p:cNvSpPr>
          <p:nvPr>
            <p:ph type="dt" sz="half" idx="10"/>
          </p:nvPr>
        </p:nvSpPr>
        <p:spPr/>
        <p:txBody>
          <a:bodyPr/>
          <a:lstStyle/>
          <a:p>
            <a:pPr>
              <a:defRPr/>
            </a:pPr>
            <a:r>
              <a:rPr lang="fr-FR" dirty="0" smtClean="0"/>
              <a:t>13</a:t>
            </a:r>
            <a:endParaRPr lang="fr-FR" dirty="0"/>
          </a:p>
        </p:txBody>
      </p:sp>
      <p:sp>
        <p:nvSpPr>
          <p:cNvPr id="6" name="Espace réservé du numéro de diapositive 5"/>
          <p:cNvSpPr>
            <a:spLocks noGrp="1"/>
          </p:cNvSpPr>
          <p:nvPr>
            <p:ph type="sldNum" sz="quarter" idx="12"/>
          </p:nvPr>
        </p:nvSpPr>
        <p:spPr>
          <a:xfrm>
            <a:off x="6588224" y="5877272"/>
            <a:ext cx="2133600" cy="365125"/>
          </a:xfrm>
        </p:spPr>
        <p:txBody>
          <a:bodyPr/>
          <a:lstStyle/>
          <a:p>
            <a:pPr>
              <a:defRPr/>
            </a:pPr>
            <a:r>
              <a:rPr lang="fr-FR" dirty="0" smtClean="0"/>
              <a:t>,</a:t>
            </a:r>
            <a:fld id="{6F457EC3-B989-4A5D-8376-5328F3BB7CCB}" type="slidenum">
              <a:rPr lang="fr-FR" smtClean="0"/>
              <a:pPr>
                <a:defRPr/>
              </a:pPr>
              <a:t>13</a:t>
            </a:fld>
            <a:endParaRPr lang="fr-FR" dirty="0"/>
          </a:p>
        </p:txBody>
      </p:sp>
    </p:spTree>
    <p:extLst>
      <p:ext uri="{BB962C8B-B14F-4D97-AF65-F5344CB8AC3E}">
        <p14:creationId xmlns:p14="http://schemas.microsoft.com/office/powerpoint/2010/main" val="29358651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ChangeArrowheads="1"/>
          </p:cNvSpPr>
          <p:nvPr/>
        </p:nvSpPr>
        <p:spPr bwMode="auto">
          <a:xfrm>
            <a:off x="26988" y="1052736"/>
            <a:ext cx="9144000" cy="3816424"/>
          </a:xfrm>
          <a:prstGeom prst="rect">
            <a:avLst/>
          </a:prstGeom>
          <a:solidFill>
            <a:srgbClr val="F2C496"/>
          </a:solidFill>
          <a:ln w="9525">
            <a:solidFill>
              <a:schemeClr val="tx1"/>
            </a:solidFill>
            <a:miter lim="800000"/>
            <a:headEnd/>
            <a:tailEnd/>
          </a:ln>
        </p:spPr>
        <p:txBody>
          <a:bodyPr wrap="none" anchor="ctr"/>
          <a:lstStyle/>
          <a:p>
            <a:endParaRPr lang="fr-FR" dirty="0">
              <a:latin typeface="Calibri" pitchFamily="34" charset="0"/>
            </a:endParaRPr>
          </a:p>
        </p:txBody>
      </p:sp>
      <p:sp>
        <p:nvSpPr>
          <p:cNvPr id="37890" name="Text Box 3"/>
          <p:cNvSpPr txBox="1">
            <a:spLocks noChangeArrowheads="1"/>
          </p:cNvSpPr>
          <p:nvPr/>
        </p:nvSpPr>
        <p:spPr bwMode="auto">
          <a:xfrm>
            <a:off x="7812088" y="0"/>
            <a:ext cx="1331912" cy="366713"/>
          </a:xfrm>
          <a:prstGeom prst="rect">
            <a:avLst/>
          </a:prstGeom>
          <a:noFill/>
          <a:ln w="9525">
            <a:noFill/>
            <a:miter lim="800000"/>
            <a:headEnd/>
            <a:tailEnd/>
          </a:ln>
        </p:spPr>
        <p:txBody>
          <a:bodyPr>
            <a:spAutoFit/>
          </a:bodyPr>
          <a:lstStyle/>
          <a:p>
            <a:pPr>
              <a:spcBef>
                <a:spcPct val="50000"/>
              </a:spcBef>
            </a:pPr>
            <a:endParaRPr lang="fr-FR" dirty="0">
              <a:latin typeface="Calibri" pitchFamily="34" charset="0"/>
            </a:endParaRPr>
          </a:p>
        </p:txBody>
      </p:sp>
      <p:sp>
        <p:nvSpPr>
          <p:cNvPr id="37893" name="Text Box 6"/>
          <p:cNvSpPr txBox="1">
            <a:spLocks noChangeArrowheads="1"/>
          </p:cNvSpPr>
          <p:nvPr/>
        </p:nvSpPr>
        <p:spPr bwMode="auto">
          <a:xfrm>
            <a:off x="0" y="6524625"/>
            <a:ext cx="8388350" cy="244475"/>
          </a:xfrm>
          <a:prstGeom prst="rect">
            <a:avLst/>
          </a:prstGeom>
          <a:noFill/>
          <a:ln w="9525">
            <a:noFill/>
            <a:miter lim="800000"/>
            <a:headEnd/>
            <a:tailEnd/>
          </a:ln>
        </p:spPr>
        <p:txBody>
          <a:bodyPr>
            <a:spAutoFit/>
          </a:bodyPr>
          <a:lstStyle/>
          <a:p>
            <a:pPr algn="ctr">
              <a:spcBef>
                <a:spcPct val="50000"/>
              </a:spcBef>
            </a:pPr>
            <a:r>
              <a:rPr lang="fr-FR" sz="1000" dirty="0">
                <a:solidFill>
                  <a:schemeClr val="bg1"/>
                </a:solidFill>
                <a:latin typeface="Calibri" pitchFamily="34" charset="0"/>
              </a:rPr>
              <a:t>www.uemoa.int                                                                                                                                                                                          www.izf.net</a:t>
            </a:r>
          </a:p>
        </p:txBody>
      </p:sp>
      <p:sp>
        <p:nvSpPr>
          <p:cNvPr id="37894" name="Rectangle 15"/>
          <p:cNvSpPr>
            <a:spLocks noChangeArrowheads="1"/>
          </p:cNvSpPr>
          <p:nvPr/>
        </p:nvSpPr>
        <p:spPr bwMode="auto">
          <a:xfrm>
            <a:off x="0" y="1052736"/>
            <a:ext cx="8459788" cy="1938992"/>
          </a:xfrm>
          <a:prstGeom prst="rect">
            <a:avLst/>
          </a:prstGeom>
          <a:noFill/>
          <a:ln w="9525">
            <a:noFill/>
            <a:miter lim="800000"/>
            <a:headEnd/>
            <a:tailEnd/>
          </a:ln>
        </p:spPr>
        <p:txBody>
          <a:bodyPr wrap="square">
            <a:spAutoFit/>
          </a:bodyPr>
          <a:lstStyle/>
          <a:p>
            <a:pPr algn="ctr" eaLnBrk="0" hangingPunct="0"/>
            <a:r>
              <a:rPr lang="fr-FR" sz="6000" b="1" dirty="0">
                <a:latin typeface="Calibri" pitchFamily="34" charset="0"/>
                <a:cs typeface="Times New Roman" pitchFamily="18" charset="0"/>
              </a:rPr>
              <a:t>Merci </a:t>
            </a:r>
            <a:r>
              <a:rPr lang="fr-FR" sz="6000" b="1" dirty="0" smtClean="0">
                <a:latin typeface="Calibri" pitchFamily="34" charset="0"/>
                <a:cs typeface="Times New Roman" pitchFamily="18" charset="0"/>
              </a:rPr>
              <a:t>de </a:t>
            </a:r>
            <a:r>
              <a:rPr lang="fr-FR" sz="6000" b="1" dirty="0">
                <a:latin typeface="Calibri" pitchFamily="34" charset="0"/>
                <a:cs typeface="Times New Roman" pitchFamily="18" charset="0"/>
              </a:rPr>
              <a:t>votre aimable attention</a:t>
            </a:r>
          </a:p>
        </p:txBody>
      </p:sp>
      <p:sp>
        <p:nvSpPr>
          <p:cNvPr id="10" name="Espace réservé du numéro de diapositive 9"/>
          <p:cNvSpPr>
            <a:spLocks noGrp="1"/>
          </p:cNvSpPr>
          <p:nvPr>
            <p:ph type="sldNum" sz="quarter" idx="12"/>
          </p:nvPr>
        </p:nvSpPr>
        <p:spPr/>
        <p:txBody>
          <a:bodyPr/>
          <a:lstStyle/>
          <a:p>
            <a:pPr>
              <a:defRPr/>
            </a:pPr>
            <a:fld id="{E849B0F9-C88B-4AC6-A0F8-4A8288803F9D}" type="slidenum">
              <a:rPr lang="fr-FR" smtClean="0"/>
              <a:pPr>
                <a:defRPr/>
              </a:pPr>
              <a:t>14</a:t>
            </a:fld>
            <a:endParaRPr lang="fr-FR" dirty="0"/>
          </a:p>
        </p:txBody>
      </p:sp>
      <p:sp>
        <p:nvSpPr>
          <p:cNvPr id="12" name="Espace réservé de la date 6"/>
          <p:cNvSpPr>
            <a:spLocks noGrp="1"/>
          </p:cNvSpPr>
          <p:nvPr>
            <p:ph type="dt" sz="half" idx="10"/>
          </p:nvPr>
        </p:nvSpPr>
        <p:spPr>
          <a:xfrm>
            <a:off x="179512" y="6356350"/>
            <a:ext cx="3168352" cy="365125"/>
          </a:xfrm>
        </p:spPr>
        <p:txBody>
          <a:bodyPr/>
          <a:lstStyle/>
          <a:p>
            <a:pPr>
              <a:defRPr/>
            </a:pPr>
            <a:r>
              <a:rPr lang="fr-FR" dirty="0" smtClean="0"/>
              <a:t>Bonaventure AVAGBO </a:t>
            </a:r>
            <a:endParaRPr lang="fr-FR" dirty="0"/>
          </a:p>
        </p:txBody>
      </p:sp>
      <p:sp>
        <p:nvSpPr>
          <p:cNvPr id="13" name="Espace réservé du pied de page 8"/>
          <p:cNvSpPr>
            <a:spLocks noGrp="1"/>
          </p:cNvSpPr>
          <p:nvPr>
            <p:ph type="ftr" sz="quarter" idx="11"/>
          </p:nvPr>
        </p:nvSpPr>
        <p:spPr>
          <a:xfrm>
            <a:off x="4139952" y="6356350"/>
            <a:ext cx="2304256" cy="365125"/>
          </a:xfrm>
        </p:spPr>
        <p:txBody>
          <a:bodyPr/>
          <a:lstStyle/>
          <a:p>
            <a:pPr>
              <a:defRPr/>
            </a:pPr>
            <a:r>
              <a:rPr lang="fr-FR" dirty="0" smtClean="0"/>
              <a:t>UGP/PAPF-PME/UEMOA/CDE</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620688"/>
          </a:xfrm>
        </p:spPr>
        <p:txBody>
          <a:bodyPr/>
          <a:lstStyle/>
          <a:p>
            <a:r>
              <a:rPr lang="fr-FR" sz="3200" b="1" dirty="0" smtClean="0">
                <a:latin typeface="Arial" panose="020B0604020202020204" pitchFamily="34" charset="0"/>
                <a:cs typeface="Arial" panose="020B0604020202020204" pitchFamily="34" charset="0"/>
              </a:rPr>
              <a:t>PRESENTATION DU PROGRAMME</a:t>
            </a:r>
            <a:endParaRPr lang="fr-FR" sz="3200" b="1" dirty="0">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467544" y="692696"/>
            <a:ext cx="8229600" cy="5390059"/>
          </a:xfrm>
        </p:spPr>
        <p:txBody>
          <a:bodyPr/>
          <a:lstStyle/>
          <a:p>
            <a:pPr marL="0" indent="0">
              <a:buNone/>
            </a:pPr>
            <a:r>
              <a:rPr lang="fr-FR" sz="2400" b="1" dirty="0">
                <a:cs typeface="Arial" panose="020B0604020202020204" pitchFamily="34" charset="0"/>
              </a:rPr>
              <a:t>Le Programme d’actions pour la promotion et le financement des </a:t>
            </a:r>
            <a:r>
              <a:rPr lang="fr-FR" sz="2400" b="1" dirty="0" smtClean="0">
                <a:cs typeface="Arial" panose="020B0604020202020204" pitchFamily="34" charset="0"/>
              </a:rPr>
              <a:t>PME ( </a:t>
            </a:r>
            <a:r>
              <a:rPr lang="fr-FR" sz="2400" b="1" dirty="0" smtClean="0"/>
              <a:t>PAPF-UEMOA)</a:t>
            </a:r>
            <a:r>
              <a:rPr lang="fr-FR" sz="2400" b="1" dirty="0" smtClean="0">
                <a:cs typeface="Arial" panose="020B0604020202020204" pitchFamily="34" charset="0"/>
              </a:rPr>
              <a:t> </a:t>
            </a:r>
            <a:r>
              <a:rPr lang="fr-FR" sz="2400" b="1" dirty="0"/>
              <a:t> </a:t>
            </a:r>
            <a:r>
              <a:rPr lang="fr-FR" sz="2400" b="1" dirty="0" smtClean="0"/>
              <a:t>découle du plan d’action régional adopté par les Etats en 2005 et des mesures d’accompagnement  prévue dans la charte communautaire des </a:t>
            </a:r>
            <a:r>
              <a:rPr lang="fr-FR" sz="2400" b="1" dirty="0">
                <a:cs typeface="Arial" panose="020B0604020202020204" pitchFamily="34" charset="0"/>
              </a:rPr>
              <a:t>PME de l’UEMOA adopté par les Ministres </a:t>
            </a:r>
            <a:r>
              <a:rPr lang="fr-FR" sz="2400" b="1" dirty="0" smtClean="0">
                <a:cs typeface="Arial" panose="020B0604020202020204" pitchFamily="34" charset="0"/>
              </a:rPr>
              <a:t>sectoriels en </a:t>
            </a:r>
            <a:r>
              <a:rPr lang="fr-FR" sz="2400" b="1" dirty="0">
                <a:cs typeface="Arial" panose="020B0604020202020204" pitchFamily="34" charset="0"/>
              </a:rPr>
              <a:t>charge des PME </a:t>
            </a:r>
            <a:r>
              <a:rPr lang="fr-FR" sz="2400" b="1" dirty="0" smtClean="0">
                <a:cs typeface="Arial" panose="020B0604020202020204" pitchFamily="34" charset="0"/>
              </a:rPr>
              <a:t>à Lomé en Décembre 2015 </a:t>
            </a:r>
            <a:endParaRPr lang="fr-FR" sz="2400" b="1" dirty="0">
              <a:cs typeface="Arial" panose="020B0604020202020204" pitchFamily="34" charset="0"/>
            </a:endParaRPr>
          </a:p>
          <a:p>
            <a:pPr marL="0" indent="0">
              <a:buNone/>
            </a:pPr>
            <a:r>
              <a:rPr lang="fr-FR" sz="2400" b="1" dirty="0" smtClean="0">
                <a:cs typeface="Arial" panose="020B0604020202020204" pitchFamily="34" charset="0"/>
              </a:rPr>
              <a:t>Ce programme </a:t>
            </a:r>
            <a:r>
              <a:rPr lang="fr-FR" sz="2400" b="1" dirty="0" smtClean="0"/>
              <a:t>fait suite aux recommandations de l’atelier régional</a:t>
            </a:r>
            <a:r>
              <a:rPr lang="fr-FR" sz="2400" dirty="0"/>
              <a:t> </a:t>
            </a:r>
            <a:r>
              <a:rPr lang="fr-FR" sz="2400" b="1" dirty="0" smtClean="0"/>
              <a:t>d’octobre </a:t>
            </a:r>
            <a:r>
              <a:rPr lang="fr-FR" sz="2400" dirty="0" smtClean="0"/>
              <a:t> </a:t>
            </a:r>
            <a:r>
              <a:rPr lang="fr-FR" sz="2400" b="1" dirty="0" smtClean="0">
                <a:cs typeface="Arial" panose="020B0604020202020204" pitchFamily="34" charset="0"/>
              </a:rPr>
              <a:t>2013 </a:t>
            </a:r>
            <a:r>
              <a:rPr lang="fr-FR" sz="2400" b="1" dirty="0">
                <a:cs typeface="Arial" panose="020B0604020202020204" pitchFamily="34" charset="0"/>
              </a:rPr>
              <a:t>sur  la problématique de  la facilitation de l'accès au financement des PME </a:t>
            </a:r>
            <a:r>
              <a:rPr lang="fr-FR" sz="2400" b="1" dirty="0" smtClean="0">
                <a:cs typeface="Arial" panose="020B0604020202020204" pitchFamily="34" charset="0"/>
              </a:rPr>
              <a:t> organisé </a:t>
            </a:r>
            <a:r>
              <a:rPr lang="fr-FR" sz="2400" b="1" dirty="0">
                <a:cs typeface="Arial" panose="020B0604020202020204" pitchFamily="34" charset="0"/>
              </a:rPr>
              <a:t>par la Commission de </a:t>
            </a:r>
            <a:r>
              <a:rPr lang="fr-FR" sz="2400" b="1" dirty="0" smtClean="0">
                <a:cs typeface="Arial" panose="020B0604020202020204" pitchFamily="34" charset="0"/>
              </a:rPr>
              <a:t>l'UEMOA, les </a:t>
            </a:r>
            <a:r>
              <a:rPr lang="fr-FR" sz="2400" b="1" dirty="0">
                <a:cs typeface="Arial" panose="020B0604020202020204" pitchFamily="34" charset="0"/>
              </a:rPr>
              <a:t>acteurs institutionnels </a:t>
            </a:r>
            <a:r>
              <a:rPr lang="fr-FR" sz="2400" b="1" dirty="0" smtClean="0">
                <a:cs typeface="Arial" panose="020B0604020202020204" pitchFamily="34" charset="0"/>
              </a:rPr>
              <a:t>et </a:t>
            </a:r>
            <a:r>
              <a:rPr lang="fr-FR" sz="2400" b="1" dirty="0">
                <a:cs typeface="Arial" panose="020B0604020202020204" pitchFamily="34" charset="0"/>
              </a:rPr>
              <a:t>les acteurs publics et privés de </a:t>
            </a:r>
            <a:r>
              <a:rPr lang="fr-FR" sz="2400" b="1" dirty="0" smtClean="0">
                <a:cs typeface="Arial" panose="020B0604020202020204" pitchFamily="34" charset="0"/>
              </a:rPr>
              <a:t>l’Union</a:t>
            </a:r>
            <a:r>
              <a:rPr lang="fr-FR" sz="2400" b="1" dirty="0" smtClean="0"/>
              <a:t> .</a:t>
            </a:r>
          </a:p>
          <a:p>
            <a:pPr marL="0" indent="0">
              <a:buNone/>
            </a:pPr>
            <a:r>
              <a:rPr lang="fr-FR" sz="2400" b="1" dirty="0" smtClean="0"/>
              <a:t> Les </a:t>
            </a:r>
            <a:r>
              <a:rPr lang="fr-FR" sz="2400" b="1" dirty="0"/>
              <a:t>choix opérés pour la promotion des PME  se fondent sur la vision qui consiste à </a:t>
            </a:r>
            <a:r>
              <a:rPr lang="fr-FR" sz="2400" b="1" i="1" dirty="0"/>
              <a:t>« Faire des </a:t>
            </a:r>
            <a:r>
              <a:rPr lang="fr-FR" sz="2400" b="1" i="1" dirty="0" smtClean="0"/>
              <a:t>MPME à </a:t>
            </a:r>
            <a:r>
              <a:rPr lang="fr-FR" sz="2400" b="1" i="1" dirty="0"/>
              <a:t>l’horizon </a:t>
            </a:r>
            <a:r>
              <a:rPr lang="fr-FR" sz="2400" b="1" i="1" dirty="0" smtClean="0"/>
              <a:t>2021 </a:t>
            </a:r>
            <a:r>
              <a:rPr lang="fr-FR" sz="2400" b="1" i="1" dirty="0"/>
              <a:t>les sources réelles de la croissance économique </a:t>
            </a:r>
            <a:r>
              <a:rPr lang="fr-FR" sz="2400" b="1" i="1" dirty="0" smtClean="0"/>
              <a:t>dans les pays de l’Union»</a:t>
            </a:r>
            <a:endParaRPr lang="fr-FR" sz="2400" b="1" dirty="0"/>
          </a:p>
          <a:p>
            <a:pPr marL="0" indent="0">
              <a:buNone/>
            </a:pPr>
            <a:endParaRPr lang="fr-FR" sz="2000" b="1" dirty="0"/>
          </a:p>
        </p:txBody>
      </p:sp>
      <p:sp>
        <p:nvSpPr>
          <p:cNvPr id="4" name="Espace réservé de la date 3"/>
          <p:cNvSpPr>
            <a:spLocks noGrp="1"/>
          </p:cNvSpPr>
          <p:nvPr>
            <p:ph type="dt" sz="half" idx="10"/>
          </p:nvPr>
        </p:nvSpPr>
        <p:spPr/>
        <p:txBody>
          <a:bodyPr/>
          <a:lstStyle/>
          <a:p>
            <a:pPr>
              <a:defRPr/>
            </a:pPr>
            <a:r>
              <a:rPr lang="fr-FR" dirty="0" smtClean="0"/>
              <a:t>6/11/2014</a:t>
            </a:r>
            <a:endParaRPr lang="fr-FR" dirty="0"/>
          </a:p>
        </p:txBody>
      </p:sp>
      <p:sp>
        <p:nvSpPr>
          <p:cNvPr id="5" name="Espace réservé du pied de page 4"/>
          <p:cNvSpPr>
            <a:spLocks noGrp="1"/>
          </p:cNvSpPr>
          <p:nvPr>
            <p:ph type="ftr" sz="quarter" idx="11"/>
          </p:nvPr>
        </p:nvSpPr>
        <p:spPr/>
        <p:txBody>
          <a:bodyPr/>
          <a:lstStyle/>
          <a:p>
            <a:pPr>
              <a:defRPr/>
            </a:pPr>
            <a:r>
              <a:rPr lang="fr-FR" dirty="0" smtClean="0"/>
              <a:t>AVAGBO Bonaventure UGP/PADSP-UEMOA/CDE</a:t>
            </a:r>
            <a:endParaRPr lang="fr-FR" dirty="0"/>
          </a:p>
        </p:txBody>
      </p:sp>
      <p:sp>
        <p:nvSpPr>
          <p:cNvPr id="6" name="Espace réservé du numéro de diapositive 5"/>
          <p:cNvSpPr>
            <a:spLocks noGrp="1"/>
          </p:cNvSpPr>
          <p:nvPr>
            <p:ph type="sldNum" sz="quarter" idx="12"/>
          </p:nvPr>
        </p:nvSpPr>
        <p:spPr/>
        <p:txBody>
          <a:bodyPr/>
          <a:lstStyle/>
          <a:p>
            <a:pPr>
              <a:defRPr/>
            </a:pPr>
            <a:fld id="{6F457EC3-B989-4A5D-8376-5328F3BB7CCB}" type="slidenum">
              <a:rPr lang="fr-FR" smtClean="0"/>
              <a:pPr>
                <a:defRPr/>
              </a:pPr>
              <a:t>2</a:t>
            </a:fld>
            <a:endParaRPr lang="fr-FR" dirty="0"/>
          </a:p>
        </p:txBody>
      </p:sp>
    </p:spTree>
    <p:extLst>
      <p:ext uri="{BB962C8B-B14F-4D97-AF65-F5344CB8AC3E}">
        <p14:creationId xmlns:p14="http://schemas.microsoft.com/office/powerpoint/2010/main" val="3381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648072"/>
          </a:xfrm>
        </p:spPr>
        <p:txBody>
          <a:bodyPr/>
          <a:lstStyle/>
          <a:p>
            <a:r>
              <a:rPr lang="fr-FR" sz="2400" b="1" dirty="0">
                <a:latin typeface="Arial" panose="020B0604020202020204" pitchFamily="34" charset="0"/>
                <a:cs typeface="Arial" panose="020B0604020202020204" pitchFamily="34" charset="0"/>
              </a:rPr>
              <a:t>PRESENTATION DU </a:t>
            </a:r>
            <a:r>
              <a:rPr lang="fr-FR" sz="2400" b="1" dirty="0" smtClean="0">
                <a:latin typeface="Arial" panose="020B0604020202020204" pitchFamily="34" charset="0"/>
                <a:cs typeface="Arial" panose="020B0604020202020204" pitchFamily="34" charset="0"/>
              </a:rPr>
              <a:t>PROGRAMME (suite )</a:t>
            </a:r>
            <a:endParaRPr lang="fr-FR" sz="2400" dirty="0"/>
          </a:p>
        </p:txBody>
      </p:sp>
      <p:sp>
        <p:nvSpPr>
          <p:cNvPr id="3" name="Espace réservé du contenu 2"/>
          <p:cNvSpPr>
            <a:spLocks noGrp="1"/>
          </p:cNvSpPr>
          <p:nvPr>
            <p:ph idx="1"/>
          </p:nvPr>
        </p:nvSpPr>
        <p:spPr>
          <a:xfrm>
            <a:off x="457200" y="764704"/>
            <a:ext cx="8229600" cy="5361459"/>
          </a:xfrm>
        </p:spPr>
        <p:txBody>
          <a:bodyPr/>
          <a:lstStyle/>
          <a:p>
            <a:pPr marL="0" indent="0">
              <a:buNone/>
            </a:pPr>
            <a:r>
              <a:rPr lang="fr-FR" sz="2400" b="1" dirty="0" smtClean="0">
                <a:cs typeface="Arial" panose="020B0604020202020204" pitchFamily="34" charset="0"/>
              </a:rPr>
              <a:t>L’objectif </a:t>
            </a:r>
            <a:r>
              <a:rPr lang="fr-FR" sz="2400" b="1" dirty="0">
                <a:cs typeface="Arial" panose="020B0604020202020204" pitchFamily="34" charset="0"/>
              </a:rPr>
              <a:t>global est de contribuer à la promotion et au développement </a:t>
            </a:r>
            <a:r>
              <a:rPr lang="fr-FR" sz="2400" b="1" dirty="0" smtClean="0">
                <a:cs typeface="Arial" panose="020B0604020202020204" pitchFamily="34" charset="0"/>
              </a:rPr>
              <a:t> des MPME  </a:t>
            </a:r>
            <a:r>
              <a:rPr lang="fr-FR" sz="2400" b="1" dirty="0">
                <a:cs typeface="Arial" panose="020B0604020202020204" pitchFamily="34" charset="0"/>
              </a:rPr>
              <a:t>à travers: </a:t>
            </a:r>
            <a:endParaRPr lang="fr-FR" sz="2400" dirty="0">
              <a:cs typeface="Arial" panose="020B0604020202020204" pitchFamily="34" charset="0"/>
            </a:endParaRPr>
          </a:p>
          <a:p>
            <a:r>
              <a:rPr lang="fr-FR" sz="2400" b="1" dirty="0">
                <a:cs typeface="Arial" panose="020B0604020202020204" pitchFamily="34" charset="0"/>
              </a:rPr>
              <a:t>L’amélioration de l’accès au financement </a:t>
            </a:r>
            <a:r>
              <a:rPr lang="fr-FR" sz="2400" b="1" dirty="0" smtClean="0">
                <a:cs typeface="Arial" panose="020B0604020202020204" pitchFamily="34" charset="0"/>
              </a:rPr>
              <a:t>par </a:t>
            </a:r>
            <a:r>
              <a:rPr lang="fr-FR" sz="2400" b="1" dirty="0">
                <a:cs typeface="Arial" panose="020B0604020202020204" pitchFamily="34" charset="0"/>
              </a:rPr>
              <a:t>la mise en place d’un environnement global, incitatif et cohérent ;</a:t>
            </a:r>
          </a:p>
          <a:p>
            <a:r>
              <a:rPr lang="fr-FR" sz="2400" b="1" dirty="0">
                <a:cs typeface="Arial" panose="020B0604020202020204" pitchFamily="34" charset="0"/>
              </a:rPr>
              <a:t>L’amélioration de la gestion des </a:t>
            </a:r>
            <a:r>
              <a:rPr lang="fr-FR" sz="2400" b="1" dirty="0" smtClean="0">
                <a:cs typeface="Arial" panose="020B0604020202020204" pitchFamily="34" charset="0"/>
              </a:rPr>
              <a:t>MPME </a:t>
            </a:r>
            <a:r>
              <a:rPr lang="fr-FR" sz="2400" b="1" dirty="0">
                <a:cs typeface="Arial" panose="020B0604020202020204" pitchFamily="34" charset="0"/>
              </a:rPr>
              <a:t>par la  création de structures, d’outils et d’instruments  de financement, adaptés à la </a:t>
            </a:r>
            <a:r>
              <a:rPr lang="fr-FR" sz="2400" b="1" dirty="0" smtClean="0">
                <a:cs typeface="Arial" panose="020B0604020202020204" pitchFamily="34" charset="0"/>
              </a:rPr>
              <a:t>MPME</a:t>
            </a:r>
            <a:r>
              <a:rPr lang="fr-FR" sz="2400" b="1" dirty="0">
                <a:cs typeface="Arial" panose="020B0604020202020204" pitchFamily="34" charset="0"/>
              </a:rPr>
              <a:t> ;</a:t>
            </a:r>
          </a:p>
          <a:p>
            <a:r>
              <a:rPr lang="fr-FR" sz="2400" b="1" dirty="0">
                <a:cs typeface="Arial" panose="020B0604020202020204" pitchFamily="34" charset="0"/>
              </a:rPr>
              <a:t>La mise en place d’un dispositif d’appui direct pour les </a:t>
            </a:r>
            <a:r>
              <a:rPr lang="fr-FR" sz="2400" b="1" dirty="0" smtClean="0">
                <a:cs typeface="Arial" panose="020B0604020202020204" pitchFamily="34" charset="0"/>
              </a:rPr>
              <a:t>MPME </a:t>
            </a:r>
            <a:r>
              <a:rPr lang="fr-FR" sz="2400" b="1" dirty="0">
                <a:cs typeface="Arial" panose="020B0604020202020204" pitchFamily="34" charset="0"/>
              </a:rPr>
              <a:t>concourant à la croissance des activités dans les  secteurs identifiés</a:t>
            </a:r>
          </a:p>
          <a:p>
            <a:endParaRPr lang="fr-FR" sz="2400" dirty="0"/>
          </a:p>
        </p:txBody>
      </p:sp>
      <p:sp>
        <p:nvSpPr>
          <p:cNvPr id="4" name="Espace réservé de la date 3"/>
          <p:cNvSpPr>
            <a:spLocks noGrp="1"/>
          </p:cNvSpPr>
          <p:nvPr>
            <p:ph type="dt" sz="half" idx="10"/>
          </p:nvPr>
        </p:nvSpPr>
        <p:spPr/>
        <p:txBody>
          <a:bodyPr/>
          <a:lstStyle/>
          <a:p>
            <a:pPr>
              <a:defRPr/>
            </a:pPr>
            <a:r>
              <a:rPr lang="fr-FR" smtClean="0"/>
              <a:t>13/01/2013</a:t>
            </a:r>
            <a:endParaRPr lang="fr-FR" dirty="0"/>
          </a:p>
        </p:txBody>
      </p:sp>
      <p:sp>
        <p:nvSpPr>
          <p:cNvPr id="5" name="Espace réservé du pied de page 4"/>
          <p:cNvSpPr>
            <a:spLocks noGrp="1"/>
          </p:cNvSpPr>
          <p:nvPr>
            <p:ph type="ftr" sz="quarter" idx="11"/>
          </p:nvPr>
        </p:nvSpPr>
        <p:spPr/>
        <p:txBody>
          <a:bodyPr/>
          <a:lstStyle/>
          <a:p>
            <a:pPr>
              <a:defRPr/>
            </a:pPr>
            <a:r>
              <a:rPr lang="fr-FR" smtClean="0"/>
              <a:t>UGP/PADSP-UEMOA/CDE</a:t>
            </a:r>
            <a:endParaRPr lang="fr-FR" dirty="0"/>
          </a:p>
        </p:txBody>
      </p:sp>
      <p:sp>
        <p:nvSpPr>
          <p:cNvPr id="6" name="Espace réservé du numéro de diapositive 5"/>
          <p:cNvSpPr>
            <a:spLocks noGrp="1"/>
          </p:cNvSpPr>
          <p:nvPr>
            <p:ph type="sldNum" sz="quarter" idx="12"/>
          </p:nvPr>
        </p:nvSpPr>
        <p:spPr/>
        <p:txBody>
          <a:bodyPr/>
          <a:lstStyle/>
          <a:p>
            <a:pPr>
              <a:defRPr/>
            </a:pPr>
            <a:fld id="{6F457EC3-B989-4A5D-8376-5328F3BB7CCB}" type="slidenum">
              <a:rPr lang="fr-FR" smtClean="0"/>
              <a:pPr>
                <a:defRPr/>
              </a:pPr>
              <a:t>3</a:t>
            </a:fld>
            <a:endParaRPr lang="fr-FR" dirty="0"/>
          </a:p>
        </p:txBody>
      </p:sp>
    </p:spTree>
    <p:extLst>
      <p:ext uri="{BB962C8B-B14F-4D97-AF65-F5344CB8AC3E}">
        <p14:creationId xmlns:p14="http://schemas.microsoft.com/office/powerpoint/2010/main" val="2323565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548680"/>
          </a:xfrm>
        </p:spPr>
        <p:txBody>
          <a:bodyPr/>
          <a:lstStyle/>
          <a:p>
            <a:r>
              <a:rPr lang="fr-FR" sz="2400" b="1" dirty="0" smtClean="0"/>
              <a:t>CADRE  REGLEMENTAIRE  </a:t>
            </a:r>
            <a:r>
              <a:rPr lang="fr-FR" sz="2400" b="1" dirty="0"/>
              <a:t>RÉGIONAL </a:t>
            </a:r>
            <a:endParaRPr lang="fr-FR" sz="2400" dirty="0"/>
          </a:p>
        </p:txBody>
      </p:sp>
      <p:sp>
        <p:nvSpPr>
          <p:cNvPr id="3" name="Espace réservé du contenu 2"/>
          <p:cNvSpPr>
            <a:spLocks noGrp="1"/>
          </p:cNvSpPr>
          <p:nvPr>
            <p:ph idx="1"/>
          </p:nvPr>
        </p:nvSpPr>
        <p:spPr>
          <a:xfrm>
            <a:off x="457200" y="620688"/>
            <a:ext cx="8229600" cy="5505475"/>
          </a:xfrm>
        </p:spPr>
        <p:txBody>
          <a:bodyPr/>
          <a:lstStyle/>
          <a:p>
            <a:r>
              <a:rPr lang="fr-FR" sz="2000" b="1" dirty="0" smtClean="0"/>
              <a:t>Le </a:t>
            </a:r>
            <a:r>
              <a:rPr lang="fr-FR" sz="2000" b="1" dirty="0"/>
              <a:t>cadre règlementaire </a:t>
            </a:r>
            <a:r>
              <a:rPr lang="fr-FR" sz="2000" b="1" dirty="0" smtClean="0"/>
              <a:t>de mise en œuvre est </a:t>
            </a:r>
            <a:r>
              <a:rPr lang="fr-FR" sz="2000" b="1" dirty="0"/>
              <a:t>la Charte </a:t>
            </a:r>
            <a:r>
              <a:rPr lang="fr-FR" sz="2000" b="1" dirty="0" smtClean="0"/>
              <a:t>Communautaire des PME, </a:t>
            </a:r>
            <a:r>
              <a:rPr lang="fr-FR" sz="2000" b="1" dirty="0" smtClean="0">
                <a:latin typeface="Arial" pitchFamily="34" charset="0"/>
                <a:cs typeface="Arial" pitchFamily="34" charset="0"/>
              </a:rPr>
              <a:t>adoptée </a:t>
            </a:r>
            <a:r>
              <a:rPr lang="fr-FR" sz="2000" b="1" dirty="0">
                <a:latin typeface="Arial" pitchFamily="34" charset="0"/>
                <a:cs typeface="Arial" pitchFamily="34" charset="0"/>
              </a:rPr>
              <a:t>par les Ministres </a:t>
            </a:r>
            <a:r>
              <a:rPr lang="fr-FR" sz="2000" b="1" dirty="0" smtClean="0">
                <a:latin typeface="Arial" pitchFamily="34" charset="0"/>
                <a:cs typeface="Arial" pitchFamily="34" charset="0"/>
              </a:rPr>
              <a:t>sectoriels en </a:t>
            </a:r>
            <a:r>
              <a:rPr lang="fr-FR" sz="2000" b="1" dirty="0" err="1" smtClean="0">
                <a:latin typeface="Arial" pitchFamily="34" charset="0"/>
                <a:cs typeface="Arial" pitchFamily="34" charset="0"/>
              </a:rPr>
              <a:t>Déc</a:t>
            </a:r>
            <a:r>
              <a:rPr lang="fr-FR" sz="2000" b="1" dirty="0" smtClean="0">
                <a:latin typeface="Arial" pitchFamily="34" charset="0"/>
                <a:cs typeface="Arial" pitchFamily="34" charset="0"/>
              </a:rPr>
              <a:t> 2015 qui sera examiné en </a:t>
            </a:r>
            <a:r>
              <a:rPr lang="fr-FR" sz="2000" b="1" dirty="0" err="1" smtClean="0">
                <a:latin typeface="Arial" pitchFamily="34" charset="0"/>
                <a:cs typeface="Arial" pitchFamily="34" charset="0"/>
              </a:rPr>
              <a:t>Déc</a:t>
            </a:r>
            <a:r>
              <a:rPr lang="fr-FR" sz="2000" b="1" dirty="0" smtClean="0">
                <a:latin typeface="Arial" pitchFamily="34" charset="0"/>
                <a:cs typeface="Arial" pitchFamily="34" charset="0"/>
              </a:rPr>
              <a:t> par les Ministres statutaires. </a:t>
            </a:r>
          </a:p>
          <a:p>
            <a:r>
              <a:rPr lang="fr-FR" sz="2000" b="1" dirty="0" smtClean="0">
                <a:latin typeface="Arial" pitchFamily="34" charset="0"/>
                <a:cs typeface="Arial" pitchFamily="34" charset="0"/>
              </a:rPr>
              <a:t>Cette charte a </a:t>
            </a:r>
            <a:r>
              <a:rPr lang="fr-FR" sz="2000" b="1" dirty="0">
                <a:latin typeface="Arial" pitchFamily="34" charset="0"/>
                <a:cs typeface="Arial" pitchFamily="34" charset="0"/>
              </a:rPr>
              <a:t>déjà fait l’objet de loi d’orientation </a:t>
            </a:r>
            <a:r>
              <a:rPr lang="fr-FR" sz="2000" b="1" dirty="0" smtClean="0">
                <a:latin typeface="Arial" pitchFamily="34" charset="0"/>
                <a:cs typeface="Arial" pitchFamily="34" charset="0"/>
              </a:rPr>
              <a:t>dans </a:t>
            </a:r>
            <a:r>
              <a:rPr lang="fr-FR" sz="2000" b="1" dirty="0">
                <a:latin typeface="Arial" pitchFamily="34" charset="0"/>
                <a:cs typeface="Arial" pitchFamily="34" charset="0"/>
              </a:rPr>
              <a:t>certains pays ( </a:t>
            </a:r>
            <a:r>
              <a:rPr lang="fr-FR" sz="2000" b="1" dirty="0" smtClean="0">
                <a:latin typeface="Arial" pitchFamily="34" charset="0"/>
                <a:cs typeface="Arial" pitchFamily="34" charset="0"/>
              </a:rPr>
              <a:t>Côte d’Ivoire, Mali, Sénégal, ).D’autres pays (Benin, Burkina ) sont en instance de faire adopter leurs lois</a:t>
            </a:r>
            <a:r>
              <a:rPr lang="fr-FR" sz="2000" b="1" dirty="0"/>
              <a:t> </a:t>
            </a:r>
            <a:r>
              <a:rPr lang="fr-FR" sz="2000" b="1" dirty="0" smtClean="0"/>
              <a:t>et son intégration dans l’arsenal juridique de leurs  Cette </a:t>
            </a:r>
            <a:r>
              <a:rPr lang="fr-FR" sz="2000" b="1" dirty="0"/>
              <a:t>charte   consacre :</a:t>
            </a:r>
          </a:p>
          <a:p>
            <a:pPr lvl="0"/>
            <a:r>
              <a:rPr lang="fr-FR" sz="2000" b="1" dirty="0"/>
              <a:t>La caractérisation  consensuelle de la </a:t>
            </a:r>
            <a:r>
              <a:rPr lang="fr-FR" sz="2000" b="1" dirty="0" smtClean="0"/>
              <a:t>Micro, Petite </a:t>
            </a:r>
            <a:r>
              <a:rPr lang="fr-FR" sz="2000" b="1" dirty="0"/>
              <a:t>et Moyenne Entreprise </a:t>
            </a:r>
            <a:r>
              <a:rPr lang="fr-FR" sz="2000" b="1" dirty="0" smtClean="0"/>
              <a:t>(MPME</a:t>
            </a:r>
            <a:r>
              <a:rPr lang="fr-FR" sz="2000" b="1" dirty="0"/>
              <a:t>)  au niveau des 8 pays de l’UEMOA ;</a:t>
            </a:r>
          </a:p>
          <a:p>
            <a:pPr lvl="0"/>
            <a:r>
              <a:rPr lang="fr-FR" sz="2000" b="1" dirty="0"/>
              <a:t>Des orientations sur  le cadre institutionnel de promotion de la PME, le rôle des différents acteurs et les modalités du suivi et de mise en œuvre de la Charte ;</a:t>
            </a:r>
          </a:p>
          <a:p>
            <a:pPr lvl="0"/>
            <a:r>
              <a:rPr lang="fr-FR" sz="2000" b="1" dirty="0"/>
              <a:t>Les modalités d’amélioration de  l’accès au financement et l’appui direct aux PME ;</a:t>
            </a:r>
          </a:p>
          <a:p>
            <a:pPr lvl="0"/>
            <a:r>
              <a:rPr lang="fr-FR" sz="2000" b="1" dirty="0"/>
              <a:t>Les mesures d’accompagnement à mettre en œuvre pour promouvoir effectivement la PME dans les 8 pays </a:t>
            </a:r>
          </a:p>
          <a:p>
            <a:endParaRPr lang="fr-FR" dirty="0"/>
          </a:p>
        </p:txBody>
      </p:sp>
      <p:sp>
        <p:nvSpPr>
          <p:cNvPr id="4" name="Espace réservé de la date 3"/>
          <p:cNvSpPr>
            <a:spLocks noGrp="1"/>
          </p:cNvSpPr>
          <p:nvPr>
            <p:ph type="dt" sz="half" idx="10"/>
          </p:nvPr>
        </p:nvSpPr>
        <p:spPr/>
        <p:txBody>
          <a:bodyPr/>
          <a:lstStyle/>
          <a:p>
            <a:pPr>
              <a:defRPr/>
            </a:pPr>
            <a:r>
              <a:rPr lang="fr-FR" smtClean="0"/>
              <a:t>13/01/2013</a:t>
            </a:r>
            <a:endParaRPr lang="fr-FR" dirty="0"/>
          </a:p>
        </p:txBody>
      </p:sp>
      <p:sp>
        <p:nvSpPr>
          <p:cNvPr id="5" name="Espace réservé du pied de page 4"/>
          <p:cNvSpPr>
            <a:spLocks noGrp="1"/>
          </p:cNvSpPr>
          <p:nvPr>
            <p:ph type="ftr" sz="quarter" idx="11"/>
          </p:nvPr>
        </p:nvSpPr>
        <p:spPr/>
        <p:txBody>
          <a:bodyPr/>
          <a:lstStyle/>
          <a:p>
            <a:pPr>
              <a:defRPr/>
            </a:pPr>
            <a:r>
              <a:rPr lang="fr-FR" smtClean="0"/>
              <a:t>UGP/PADSP-UEMOA/CDE</a:t>
            </a:r>
            <a:endParaRPr lang="fr-FR" dirty="0"/>
          </a:p>
        </p:txBody>
      </p:sp>
      <p:sp>
        <p:nvSpPr>
          <p:cNvPr id="6" name="Espace réservé du numéro de diapositive 5"/>
          <p:cNvSpPr>
            <a:spLocks noGrp="1"/>
          </p:cNvSpPr>
          <p:nvPr>
            <p:ph type="sldNum" sz="quarter" idx="12"/>
          </p:nvPr>
        </p:nvSpPr>
        <p:spPr/>
        <p:txBody>
          <a:bodyPr/>
          <a:lstStyle/>
          <a:p>
            <a:pPr>
              <a:defRPr/>
            </a:pPr>
            <a:fld id="{6F457EC3-B989-4A5D-8376-5328F3BB7CCB}" type="slidenum">
              <a:rPr lang="fr-FR" smtClean="0"/>
              <a:pPr>
                <a:defRPr/>
              </a:pPr>
              <a:t>4</a:t>
            </a:fld>
            <a:endParaRPr lang="fr-FR" dirty="0"/>
          </a:p>
        </p:txBody>
      </p:sp>
    </p:spTree>
    <p:extLst>
      <p:ext uri="{BB962C8B-B14F-4D97-AF65-F5344CB8AC3E}">
        <p14:creationId xmlns:p14="http://schemas.microsoft.com/office/powerpoint/2010/main" val="1282811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16632"/>
            <a:ext cx="8229600" cy="576064"/>
          </a:xfrm>
        </p:spPr>
        <p:txBody>
          <a:bodyPr/>
          <a:lstStyle/>
          <a:p>
            <a:r>
              <a:rPr lang="fr-FR" sz="3600" b="1" dirty="0"/>
              <a:t>COMPOSANTES </a:t>
            </a:r>
            <a:r>
              <a:rPr lang="fr-FR" dirty="0" smtClean="0"/>
              <a:t> </a:t>
            </a:r>
            <a:endParaRPr lang="fr-FR" dirty="0"/>
          </a:p>
        </p:txBody>
      </p:sp>
      <p:sp>
        <p:nvSpPr>
          <p:cNvPr id="3" name="Espace réservé du contenu 2"/>
          <p:cNvSpPr>
            <a:spLocks noGrp="1"/>
          </p:cNvSpPr>
          <p:nvPr>
            <p:ph idx="1"/>
          </p:nvPr>
        </p:nvSpPr>
        <p:spPr>
          <a:xfrm>
            <a:off x="467544" y="692696"/>
            <a:ext cx="8229600" cy="5145435"/>
          </a:xfrm>
        </p:spPr>
        <p:txBody>
          <a:bodyPr/>
          <a:lstStyle/>
          <a:p>
            <a:pPr marL="0" indent="0">
              <a:buNone/>
            </a:pPr>
            <a:r>
              <a:rPr lang="fr-FR" sz="2000" b="1" dirty="0" smtClean="0"/>
              <a:t>Les activités du programme sont </a:t>
            </a:r>
            <a:r>
              <a:rPr lang="fr-FR" sz="2000" b="1" dirty="0"/>
              <a:t>structurées en cinq compartiments : </a:t>
            </a:r>
          </a:p>
          <a:p>
            <a:r>
              <a:rPr lang="fr-FR" sz="2000" b="1" u="sng" dirty="0"/>
              <a:t>Compartiment 1 </a:t>
            </a:r>
            <a:r>
              <a:rPr lang="fr-FR" sz="2000" b="1" dirty="0"/>
              <a:t>–  Infrastructures de base dédiées aux PME incluant l’appui aux incubateurs et pépinières de </a:t>
            </a:r>
            <a:r>
              <a:rPr lang="fr-FR" sz="2000" b="1" dirty="0" smtClean="0"/>
              <a:t>MPME, </a:t>
            </a:r>
            <a:r>
              <a:rPr lang="fr-FR" sz="2000" b="1" dirty="0"/>
              <a:t>l’aménagement de zones économiques </a:t>
            </a:r>
            <a:r>
              <a:rPr lang="fr-FR" sz="2000" b="1" dirty="0" smtClean="0"/>
              <a:t>,la mise en place des </a:t>
            </a:r>
            <a:r>
              <a:rPr lang="fr-FR" sz="2000" b="1" dirty="0"/>
              <a:t>infrastructures et outils de  facilitation de l'accès des PME aux marchés </a:t>
            </a:r>
            <a:r>
              <a:rPr lang="fr-FR" sz="2000" b="1" dirty="0" smtClean="0"/>
              <a:t>financiers </a:t>
            </a:r>
            <a:r>
              <a:rPr lang="fr-FR" sz="2000" b="1" dirty="0"/>
              <a:t>et </a:t>
            </a:r>
            <a:r>
              <a:rPr lang="fr-FR" sz="2000" b="1" dirty="0" smtClean="0"/>
              <a:t>boursiers ,la réalisation </a:t>
            </a:r>
            <a:r>
              <a:rPr lang="fr-FR" sz="2000" b="1" dirty="0"/>
              <a:t>de la cartographie </a:t>
            </a:r>
            <a:r>
              <a:rPr lang="fr-FR" sz="2000" b="1" dirty="0" smtClean="0"/>
              <a:t>des PME ,structures d’appui et organisations intermédiaires suivi de la mise  </a:t>
            </a:r>
            <a:r>
              <a:rPr lang="fr-FR" sz="2000" b="1" dirty="0"/>
              <a:t>en place de l'observatoire </a:t>
            </a:r>
            <a:r>
              <a:rPr lang="fr-FR" sz="2000" b="1" dirty="0" smtClean="0"/>
              <a:t>des PME </a:t>
            </a:r>
          </a:p>
          <a:p>
            <a:pPr lvl="0"/>
            <a:r>
              <a:rPr lang="fr-FR" sz="2000" b="1" u="sng" dirty="0" smtClean="0"/>
              <a:t>Compartiment 2</a:t>
            </a:r>
            <a:r>
              <a:rPr lang="fr-FR" sz="2000" b="1" dirty="0" smtClean="0"/>
              <a:t> – Mise en place ou renforcement des Instruments de financement des investissements aux PME dans toutes ses dimensions ( , Capital-risque et capital-investissement Instruments de garantie de financement et de </a:t>
            </a:r>
            <a:r>
              <a:rPr lang="fr-FR" sz="2000" b="1" dirty="0"/>
              <a:t>refinancement etc.), en </a:t>
            </a:r>
            <a:r>
              <a:rPr lang="fr-FR" sz="2000" b="1" dirty="0" smtClean="0"/>
              <a:t>vue de la facilitation de l’accès des PME au marché financier er boursier  </a:t>
            </a:r>
          </a:p>
          <a:p>
            <a:pPr lvl="0"/>
            <a:r>
              <a:rPr lang="fr-FR" sz="2000" b="1" u="sng" dirty="0" smtClean="0"/>
              <a:t>Compartiment </a:t>
            </a:r>
            <a:r>
              <a:rPr lang="fr-FR" sz="2000" b="1" u="sng" dirty="0"/>
              <a:t>3</a:t>
            </a:r>
            <a:r>
              <a:rPr lang="fr-FR" sz="2000" b="1" dirty="0"/>
              <a:t> – Accompagnement du financement .Il s’agit de la  Facilité d’accompagnement pré et post financement des PME, </a:t>
            </a:r>
            <a:r>
              <a:rPr lang="fr-FR" sz="2000" b="1" u="sng" dirty="0"/>
              <a:t>Compartiment 4 </a:t>
            </a:r>
            <a:r>
              <a:rPr lang="fr-FR" sz="2000" b="1" dirty="0"/>
              <a:t>– Amélioration de l’environnement du financement Il s’agit </a:t>
            </a:r>
            <a:r>
              <a:rPr lang="fr-FR" sz="2000" b="1" dirty="0" smtClean="0"/>
              <a:t>de l’adaptation </a:t>
            </a:r>
            <a:r>
              <a:rPr lang="fr-FR" sz="2000" b="1" dirty="0"/>
              <a:t>,</a:t>
            </a:r>
            <a:r>
              <a:rPr lang="fr-FR" sz="2000" b="1" dirty="0" smtClean="0"/>
              <a:t>l’harmonisation </a:t>
            </a:r>
            <a:r>
              <a:rPr lang="fr-FR" sz="2000" b="1" dirty="0"/>
              <a:t>du cadre légal, et l’amélioration de l’environnement du financement de la PME</a:t>
            </a:r>
          </a:p>
          <a:p>
            <a:pPr lvl="0"/>
            <a:r>
              <a:rPr lang="fr-FR" sz="2000" b="1" u="sng" dirty="0"/>
              <a:t>Compartiment 5  </a:t>
            </a:r>
            <a:r>
              <a:rPr lang="fr-FR" sz="2000" b="1" dirty="0"/>
              <a:t>Renforcement des capacités institutionnelles </a:t>
            </a:r>
            <a:r>
              <a:rPr lang="fr-FR" sz="2000" b="1" dirty="0" smtClean="0"/>
              <a:t> </a:t>
            </a:r>
            <a:r>
              <a:rPr lang="fr-FR" sz="2000" b="1" dirty="0"/>
              <a:t>des OI bénéficiaires </a:t>
            </a:r>
          </a:p>
          <a:p>
            <a:endParaRPr lang="fr-FR" sz="2000" dirty="0"/>
          </a:p>
        </p:txBody>
      </p:sp>
      <p:sp>
        <p:nvSpPr>
          <p:cNvPr id="6" name="Espace réservé du numéro de diapositive 5"/>
          <p:cNvSpPr>
            <a:spLocks noGrp="1"/>
          </p:cNvSpPr>
          <p:nvPr>
            <p:ph type="sldNum" sz="quarter" idx="12"/>
          </p:nvPr>
        </p:nvSpPr>
        <p:spPr/>
        <p:txBody>
          <a:bodyPr/>
          <a:lstStyle/>
          <a:p>
            <a:pPr>
              <a:defRPr/>
            </a:pPr>
            <a:fld id="{6F457EC3-B989-4A5D-8376-5328F3BB7CCB}" type="slidenum">
              <a:rPr lang="fr-FR" smtClean="0"/>
              <a:pPr>
                <a:defRPr/>
              </a:pPr>
              <a:t>5</a:t>
            </a:fld>
            <a:endParaRPr lang="fr-FR" dirty="0"/>
          </a:p>
        </p:txBody>
      </p:sp>
    </p:spTree>
    <p:extLst>
      <p:ext uri="{BB962C8B-B14F-4D97-AF65-F5344CB8AC3E}">
        <p14:creationId xmlns:p14="http://schemas.microsoft.com/office/powerpoint/2010/main" val="419356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txBody>
          <a:bodyPr/>
          <a:lstStyle/>
          <a:p>
            <a:r>
              <a:rPr lang="fr-FR" sz="2800" b="1" dirty="0"/>
              <a:t>Compartiment 1 -  Infrastructures de base dédiées aux PME</a:t>
            </a:r>
            <a:endParaRPr lang="fr-FR" sz="2800" dirty="0"/>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2623654904"/>
              </p:ext>
            </p:extLst>
          </p:nvPr>
        </p:nvGraphicFramePr>
        <p:xfrm>
          <a:off x="395536" y="908720"/>
          <a:ext cx="8136904" cy="5502384"/>
        </p:xfrm>
        <a:graphic>
          <a:graphicData uri="http://schemas.openxmlformats.org/drawingml/2006/table">
            <a:tbl>
              <a:tblPr firstRow="1" firstCol="1" bandRow="1">
                <a:tableStyleId>{5C22544A-7EE6-4342-B048-85BDC9FD1C3A}</a:tableStyleId>
              </a:tblPr>
              <a:tblGrid>
                <a:gridCol w="6912768"/>
                <a:gridCol w="1224136"/>
              </a:tblGrid>
              <a:tr h="1296144">
                <a:tc>
                  <a:txBody>
                    <a:bodyPr/>
                    <a:lstStyle/>
                    <a:p>
                      <a:pPr>
                        <a:lnSpc>
                          <a:spcPct val="115000"/>
                        </a:lnSpc>
                        <a:spcAft>
                          <a:spcPts val="1200"/>
                        </a:spcAft>
                      </a:pPr>
                      <a:r>
                        <a:rPr lang="fr-FR" sz="2400" dirty="0" smtClean="0">
                          <a:effectLst/>
                        </a:rPr>
                        <a:t>La mise en place des incubateurs et pépinières d’entreprises généralistes ,sectorielles  centres d'affaires  en partenariat avec les collectivités locales  </a:t>
                      </a:r>
                      <a:endParaRPr lang="fr-FR" sz="2400" dirty="0">
                        <a:effectLst/>
                        <a:latin typeface="Calibri"/>
                        <a:ea typeface="Calibri"/>
                        <a:cs typeface="Times New Roman"/>
                      </a:endParaRPr>
                    </a:p>
                  </a:txBody>
                  <a:tcPr marL="44450" marR="44450" marT="0" marB="0"/>
                </a:tc>
                <a:tc>
                  <a:txBody>
                    <a:bodyPr/>
                    <a:lstStyle/>
                    <a:p>
                      <a:pPr algn="ctr">
                        <a:lnSpc>
                          <a:spcPct val="115000"/>
                        </a:lnSpc>
                        <a:spcAft>
                          <a:spcPts val="0"/>
                        </a:spcAft>
                      </a:pPr>
                      <a:endParaRPr lang="fr-FR" sz="2400" dirty="0">
                        <a:effectLst/>
                        <a:latin typeface="Calibri"/>
                        <a:ea typeface="Calibri"/>
                        <a:cs typeface="Times New Roman"/>
                      </a:endParaRPr>
                    </a:p>
                  </a:txBody>
                  <a:tcPr marL="44450" marR="44450" marT="0" marB="0" anchor="ctr"/>
                </a:tc>
              </a:tr>
              <a:tr h="676275">
                <a:tc>
                  <a:txBody>
                    <a:bodyPr/>
                    <a:lstStyle/>
                    <a:p>
                      <a:pPr>
                        <a:lnSpc>
                          <a:spcPct val="115000"/>
                        </a:lnSpc>
                        <a:spcAft>
                          <a:spcPts val="0"/>
                        </a:spcAft>
                      </a:pPr>
                      <a:r>
                        <a:rPr lang="fr-FR" sz="2400" dirty="0">
                          <a:effectLst/>
                        </a:rPr>
                        <a:t>Aménagement et viabilisation de zones économiques spécifiques dédiées aux </a:t>
                      </a:r>
                      <a:r>
                        <a:rPr lang="fr-FR" sz="2400" dirty="0" smtClean="0">
                          <a:effectLst/>
                        </a:rPr>
                        <a:t>PME</a:t>
                      </a:r>
                      <a:endParaRPr lang="fr-FR" sz="2400" dirty="0">
                        <a:effectLst/>
                        <a:latin typeface="Calibri"/>
                        <a:ea typeface="Calibri"/>
                        <a:cs typeface="Times New Roman"/>
                      </a:endParaRPr>
                    </a:p>
                  </a:txBody>
                  <a:tcPr marL="44450" marR="44450" marT="0" marB="0"/>
                </a:tc>
                <a:tc>
                  <a:txBody>
                    <a:bodyPr/>
                    <a:lstStyle/>
                    <a:p>
                      <a:pPr algn="ctr">
                        <a:lnSpc>
                          <a:spcPct val="115000"/>
                        </a:lnSpc>
                        <a:spcAft>
                          <a:spcPts val="0"/>
                        </a:spcAft>
                      </a:pPr>
                      <a:endParaRPr lang="fr-FR" sz="2400" dirty="0">
                        <a:effectLst/>
                        <a:latin typeface="Calibri"/>
                        <a:ea typeface="Calibri"/>
                        <a:cs typeface="Times New Roman"/>
                      </a:endParaRPr>
                    </a:p>
                  </a:txBody>
                  <a:tcPr marL="44450" marR="44450" marT="0" marB="0" anchor="ctr"/>
                </a:tc>
              </a:tr>
              <a:tr h="565785">
                <a:tc>
                  <a:txBody>
                    <a:bodyPr/>
                    <a:lstStyle/>
                    <a:p>
                      <a:pPr>
                        <a:lnSpc>
                          <a:spcPct val="115000"/>
                        </a:lnSpc>
                        <a:spcAft>
                          <a:spcPts val="0"/>
                        </a:spcAft>
                      </a:pPr>
                      <a:r>
                        <a:rPr lang="fr-FR" sz="2400" dirty="0">
                          <a:effectLst/>
                        </a:rPr>
                        <a:t>Mise en place des infrastructures et outils de  facilitation de l'accès des PME au marché financiers et </a:t>
                      </a:r>
                      <a:r>
                        <a:rPr lang="fr-FR" sz="2400" dirty="0" smtClean="0">
                          <a:effectLst/>
                        </a:rPr>
                        <a:t>boursier</a:t>
                      </a:r>
                      <a:endParaRPr lang="fr-FR" sz="2400" dirty="0">
                        <a:effectLst/>
                        <a:latin typeface="Calibri"/>
                        <a:ea typeface="Calibri"/>
                        <a:cs typeface="Times New Roman"/>
                      </a:endParaRPr>
                    </a:p>
                  </a:txBody>
                  <a:tcPr marL="44450" marR="44450" marT="0" marB="0"/>
                </a:tc>
                <a:tc>
                  <a:txBody>
                    <a:bodyPr/>
                    <a:lstStyle/>
                    <a:p>
                      <a:pPr algn="ctr">
                        <a:lnSpc>
                          <a:spcPct val="115000"/>
                        </a:lnSpc>
                        <a:spcAft>
                          <a:spcPts val="0"/>
                        </a:spcAft>
                      </a:pPr>
                      <a:endParaRPr lang="fr-FR" sz="2400" dirty="0">
                        <a:effectLst/>
                        <a:latin typeface="Calibri"/>
                        <a:ea typeface="Calibri"/>
                        <a:cs typeface="Times New Roman"/>
                      </a:endParaRPr>
                    </a:p>
                  </a:txBody>
                  <a:tcPr marL="44450" marR="44450" marT="0" marB="0" anchor="ctr"/>
                </a:tc>
              </a:tr>
              <a:tr h="540385">
                <a:tc>
                  <a:txBody>
                    <a:bodyPr/>
                    <a:lstStyle/>
                    <a:p>
                      <a:pPr>
                        <a:lnSpc>
                          <a:spcPct val="115000"/>
                        </a:lnSpc>
                        <a:spcAft>
                          <a:spcPts val="0"/>
                        </a:spcAft>
                      </a:pPr>
                      <a:r>
                        <a:rPr lang="fr-FR" sz="2400" dirty="0">
                          <a:effectLst/>
                        </a:rPr>
                        <a:t>Réalisation de la cartographie et Mise en place de l'observatoire des PME </a:t>
                      </a:r>
                      <a:r>
                        <a:rPr lang="fr-FR" sz="2400" dirty="0" smtClean="0">
                          <a:effectLst/>
                        </a:rPr>
                        <a:t>Les</a:t>
                      </a:r>
                      <a:r>
                        <a:rPr lang="fr-FR" sz="2400" baseline="0" dirty="0" smtClean="0">
                          <a:effectLst/>
                        </a:rPr>
                        <a:t> M</a:t>
                      </a:r>
                      <a:r>
                        <a:rPr lang="fr-FR" sz="2400" dirty="0" smtClean="0">
                          <a:effectLst/>
                        </a:rPr>
                        <a:t> </a:t>
                      </a:r>
                      <a:r>
                        <a:rPr lang="fr-FR" sz="2400" dirty="0">
                          <a:effectLst/>
                        </a:rPr>
                        <a:t>PME sont répertoriées et accèdent aux services électroniques  d'information et de formation en ligne </a:t>
                      </a:r>
                      <a:endParaRPr lang="fr-FR" sz="2400" dirty="0">
                        <a:effectLst/>
                        <a:latin typeface="Calibri"/>
                        <a:ea typeface="Calibri"/>
                        <a:cs typeface="Times New Roman"/>
                      </a:endParaRPr>
                    </a:p>
                  </a:txBody>
                  <a:tcPr marL="44450" marR="44450" marT="0" marB="0"/>
                </a:tc>
                <a:tc>
                  <a:txBody>
                    <a:bodyPr/>
                    <a:lstStyle/>
                    <a:p>
                      <a:pPr algn="ctr">
                        <a:lnSpc>
                          <a:spcPct val="115000"/>
                        </a:lnSpc>
                        <a:spcAft>
                          <a:spcPts val="0"/>
                        </a:spcAft>
                      </a:pPr>
                      <a:endParaRPr lang="fr-FR" sz="2400" dirty="0">
                        <a:effectLst/>
                        <a:latin typeface="Calibri"/>
                        <a:ea typeface="Calibri"/>
                        <a:cs typeface="Times New Roman"/>
                      </a:endParaRPr>
                    </a:p>
                  </a:txBody>
                  <a:tcPr marL="44450" marR="44450" marT="0" marB="0" anchor="ctr"/>
                </a:tc>
              </a:tr>
              <a:tr h="209550">
                <a:tc>
                  <a:txBody>
                    <a:bodyPr/>
                    <a:lstStyle/>
                    <a:p>
                      <a:pPr>
                        <a:lnSpc>
                          <a:spcPct val="115000"/>
                        </a:lnSpc>
                        <a:spcAft>
                          <a:spcPts val="0"/>
                        </a:spcAft>
                      </a:pPr>
                      <a:r>
                        <a:rPr lang="fr-FR" sz="2400" dirty="0">
                          <a:effectLst/>
                        </a:rPr>
                        <a:t>Sous-total compartiment 1 </a:t>
                      </a:r>
                      <a:endParaRPr lang="fr-FR" sz="24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endParaRPr lang="fr-FR" sz="2400" dirty="0">
                        <a:effectLst/>
                        <a:latin typeface="Calibri"/>
                        <a:ea typeface="Calibri"/>
                        <a:cs typeface="Times New Roman"/>
                      </a:endParaRPr>
                    </a:p>
                  </a:txBody>
                  <a:tcPr marL="44450" marR="44450" marT="0" marB="0" anchor="ctr"/>
                </a:tc>
              </a:tr>
            </a:tbl>
          </a:graphicData>
        </a:graphic>
      </p:graphicFrame>
      <p:sp>
        <p:nvSpPr>
          <p:cNvPr id="4" name="Espace réservé de la date 3"/>
          <p:cNvSpPr>
            <a:spLocks noGrp="1"/>
          </p:cNvSpPr>
          <p:nvPr>
            <p:ph type="dt" sz="half" idx="10"/>
          </p:nvPr>
        </p:nvSpPr>
        <p:spPr/>
        <p:txBody>
          <a:bodyPr/>
          <a:lstStyle/>
          <a:p>
            <a:pPr>
              <a:defRPr/>
            </a:pPr>
            <a:r>
              <a:rPr lang="fr-FR" smtClean="0"/>
              <a:t>13/01/2013</a:t>
            </a:r>
            <a:endParaRPr lang="fr-FR" dirty="0"/>
          </a:p>
        </p:txBody>
      </p:sp>
      <p:sp>
        <p:nvSpPr>
          <p:cNvPr id="5" name="Espace réservé du pied de page 4"/>
          <p:cNvSpPr>
            <a:spLocks noGrp="1"/>
          </p:cNvSpPr>
          <p:nvPr>
            <p:ph type="ftr" sz="quarter" idx="11"/>
          </p:nvPr>
        </p:nvSpPr>
        <p:spPr/>
        <p:txBody>
          <a:bodyPr/>
          <a:lstStyle/>
          <a:p>
            <a:pPr>
              <a:defRPr/>
            </a:pPr>
            <a:r>
              <a:rPr lang="fr-FR" smtClean="0"/>
              <a:t>UGP/PADSP-UEMOA/CDE</a:t>
            </a:r>
            <a:endParaRPr lang="fr-FR" dirty="0"/>
          </a:p>
        </p:txBody>
      </p:sp>
      <p:sp>
        <p:nvSpPr>
          <p:cNvPr id="6" name="Espace réservé du numéro de diapositive 5"/>
          <p:cNvSpPr>
            <a:spLocks noGrp="1"/>
          </p:cNvSpPr>
          <p:nvPr>
            <p:ph type="sldNum" sz="quarter" idx="12"/>
          </p:nvPr>
        </p:nvSpPr>
        <p:spPr/>
        <p:txBody>
          <a:bodyPr/>
          <a:lstStyle/>
          <a:p>
            <a:pPr>
              <a:defRPr/>
            </a:pPr>
            <a:fld id="{6F457EC3-B989-4A5D-8376-5328F3BB7CCB}" type="slidenum">
              <a:rPr lang="fr-FR" smtClean="0"/>
              <a:pPr>
                <a:defRPr/>
              </a:pPr>
              <a:t>6</a:t>
            </a:fld>
            <a:endParaRPr lang="fr-FR" dirty="0"/>
          </a:p>
        </p:txBody>
      </p:sp>
    </p:spTree>
    <p:extLst>
      <p:ext uri="{BB962C8B-B14F-4D97-AF65-F5344CB8AC3E}">
        <p14:creationId xmlns:p14="http://schemas.microsoft.com/office/powerpoint/2010/main" val="1850829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4082"/>
          </a:xfrm>
        </p:spPr>
        <p:txBody>
          <a:bodyPr/>
          <a:lstStyle/>
          <a:p>
            <a:r>
              <a:rPr lang="fr-FR" sz="2400" b="1" dirty="0"/>
              <a:t>Compartiment 2 -Instruments de financement des investissements et de garantie</a:t>
            </a:r>
            <a:endParaRPr lang="fr-FR" sz="2400" dirty="0"/>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1194087204"/>
              </p:ext>
            </p:extLst>
          </p:nvPr>
        </p:nvGraphicFramePr>
        <p:xfrm>
          <a:off x="179512" y="980728"/>
          <a:ext cx="8568952" cy="4793728"/>
        </p:xfrm>
        <a:graphic>
          <a:graphicData uri="http://schemas.openxmlformats.org/drawingml/2006/table">
            <a:tbl>
              <a:tblPr firstRow="1" firstCol="1" bandRow="1">
                <a:tableStyleId>{5C22544A-7EE6-4342-B048-85BDC9FD1C3A}</a:tableStyleId>
              </a:tblPr>
              <a:tblGrid>
                <a:gridCol w="7056784"/>
                <a:gridCol w="1512168"/>
              </a:tblGrid>
              <a:tr h="1008112">
                <a:tc>
                  <a:txBody>
                    <a:bodyPr/>
                    <a:lstStyle/>
                    <a:p>
                      <a:pPr>
                        <a:lnSpc>
                          <a:spcPct val="115000"/>
                        </a:lnSpc>
                        <a:spcAft>
                          <a:spcPts val="0"/>
                        </a:spcAft>
                      </a:pPr>
                      <a:r>
                        <a:rPr lang="fr-FR" sz="1800" dirty="0">
                          <a:effectLst/>
                        </a:rPr>
                        <a:t>Programme de soutien à la création de fonds d’investissement public-privé pour les PME Soutien au développement de l’industrie du capital-investissement ciblant les PME </a:t>
                      </a:r>
                      <a:endParaRPr lang="fr-FR" sz="1800" dirty="0">
                        <a:effectLst/>
                        <a:latin typeface="Calibri"/>
                        <a:ea typeface="Calibri"/>
                        <a:cs typeface="Times New Roman"/>
                      </a:endParaRPr>
                    </a:p>
                  </a:txBody>
                  <a:tcPr marL="44450" marR="44450" marT="0" marB="0"/>
                </a:tc>
                <a:tc>
                  <a:txBody>
                    <a:bodyPr/>
                    <a:lstStyle/>
                    <a:p>
                      <a:pPr algn="ctr">
                        <a:lnSpc>
                          <a:spcPct val="115000"/>
                        </a:lnSpc>
                        <a:spcAft>
                          <a:spcPts val="0"/>
                        </a:spcAft>
                      </a:pPr>
                      <a:endParaRPr lang="fr-FR" sz="1800" dirty="0">
                        <a:effectLst/>
                        <a:latin typeface="Calibri"/>
                        <a:ea typeface="Calibri"/>
                        <a:cs typeface="Times New Roman"/>
                      </a:endParaRPr>
                    </a:p>
                  </a:txBody>
                  <a:tcPr marL="44450" marR="44450" marT="0" marB="0" anchor="ctr"/>
                </a:tc>
              </a:tr>
              <a:tr h="390525">
                <a:tc>
                  <a:txBody>
                    <a:bodyPr/>
                    <a:lstStyle/>
                    <a:p>
                      <a:pPr>
                        <a:lnSpc>
                          <a:spcPct val="115000"/>
                        </a:lnSpc>
                        <a:spcAft>
                          <a:spcPts val="0"/>
                        </a:spcAft>
                      </a:pPr>
                      <a:r>
                        <a:rPr lang="fr-FR" sz="1800">
                          <a:effectLst/>
                        </a:rPr>
                        <a:t>Renforcement des capacités d’intervention des sociétés de crédit-bail et d’affacturage </a:t>
                      </a:r>
                      <a:endParaRPr lang="fr-FR" sz="1800">
                        <a:effectLst/>
                        <a:latin typeface="Calibri"/>
                        <a:ea typeface="Calibri"/>
                        <a:cs typeface="Times New Roman"/>
                      </a:endParaRPr>
                    </a:p>
                  </a:txBody>
                  <a:tcPr marL="44450" marR="44450" marT="0" marB="0" anchor="ctr"/>
                </a:tc>
                <a:tc>
                  <a:txBody>
                    <a:bodyPr/>
                    <a:lstStyle/>
                    <a:p>
                      <a:pPr algn="ctr">
                        <a:lnSpc>
                          <a:spcPct val="115000"/>
                        </a:lnSpc>
                        <a:spcAft>
                          <a:spcPts val="0"/>
                        </a:spcAft>
                      </a:pPr>
                      <a:endParaRPr lang="fr-FR" sz="1800" dirty="0">
                        <a:effectLst/>
                        <a:latin typeface="Calibri"/>
                        <a:ea typeface="Calibri"/>
                        <a:cs typeface="Times New Roman"/>
                      </a:endParaRPr>
                    </a:p>
                  </a:txBody>
                  <a:tcPr marL="44450" marR="44450" marT="0" marB="0" anchor="ctr"/>
                </a:tc>
              </a:tr>
              <a:tr h="585470">
                <a:tc>
                  <a:txBody>
                    <a:bodyPr/>
                    <a:lstStyle/>
                    <a:p>
                      <a:pPr>
                        <a:lnSpc>
                          <a:spcPct val="115000"/>
                        </a:lnSpc>
                        <a:spcAft>
                          <a:spcPts val="1200"/>
                        </a:spcAft>
                      </a:pPr>
                      <a:r>
                        <a:rPr lang="fr-FR" sz="1800" dirty="0">
                          <a:effectLst/>
                        </a:rPr>
                        <a:t> Mise à disposition des Banques et SFD  de lignes de financement et  refinancement  MLT spécifiquement destinés aux </a:t>
                      </a:r>
                      <a:r>
                        <a:rPr lang="fr-FR" sz="1800" dirty="0" smtClean="0">
                          <a:effectLst/>
                        </a:rPr>
                        <a:t>PME</a:t>
                      </a:r>
                      <a:endParaRPr lang="fr-FR" sz="1800" dirty="0">
                        <a:effectLst/>
                        <a:latin typeface="Calibri"/>
                        <a:ea typeface="Calibri"/>
                        <a:cs typeface="Times New Roman"/>
                      </a:endParaRPr>
                    </a:p>
                  </a:txBody>
                  <a:tcPr marL="44450" marR="44450" marT="0" marB="0"/>
                </a:tc>
                <a:tc>
                  <a:txBody>
                    <a:bodyPr/>
                    <a:lstStyle/>
                    <a:p>
                      <a:pPr algn="ctr">
                        <a:lnSpc>
                          <a:spcPct val="115000"/>
                        </a:lnSpc>
                        <a:spcAft>
                          <a:spcPts val="0"/>
                        </a:spcAft>
                      </a:pPr>
                      <a:endParaRPr lang="fr-FR" sz="1800" dirty="0">
                        <a:effectLst/>
                        <a:latin typeface="Calibri"/>
                        <a:ea typeface="Calibri"/>
                        <a:cs typeface="Times New Roman"/>
                      </a:endParaRPr>
                    </a:p>
                  </a:txBody>
                  <a:tcPr marL="44450" marR="44450" marT="0" marB="0" anchor="ctr"/>
                </a:tc>
              </a:tr>
              <a:tr h="792480">
                <a:tc>
                  <a:txBody>
                    <a:bodyPr/>
                    <a:lstStyle/>
                    <a:p>
                      <a:pPr>
                        <a:lnSpc>
                          <a:spcPct val="115000"/>
                        </a:lnSpc>
                        <a:spcAft>
                          <a:spcPts val="0"/>
                        </a:spcAft>
                      </a:pPr>
                      <a:r>
                        <a:rPr lang="fr-FR" sz="1800" dirty="0">
                          <a:effectLst/>
                        </a:rPr>
                        <a:t>Soutien aux Banques ,aux compagnies d’assurance et Structures de financement  décentralisés pour le développement de produits financiers innovants  dédiés aux financement des PME </a:t>
                      </a:r>
                      <a:r>
                        <a:rPr lang="fr-FR" sz="1800" dirty="0" smtClean="0">
                          <a:effectLst/>
                        </a:rPr>
                        <a:t>;</a:t>
                      </a:r>
                      <a:endParaRPr lang="fr-FR" sz="1800" dirty="0">
                        <a:effectLst/>
                        <a:latin typeface="Calibri"/>
                        <a:ea typeface="Calibri"/>
                        <a:cs typeface="Times New Roman"/>
                      </a:endParaRPr>
                    </a:p>
                  </a:txBody>
                  <a:tcPr marL="44450" marR="44450" marT="0" marB="0"/>
                </a:tc>
                <a:tc>
                  <a:txBody>
                    <a:bodyPr/>
                    <a:lstStyle/>
                    <a:p>
                      <a:pPr algn="ctr">
                        <a:lnSpc>
                          <a:spcPct val="115000"/>
                        </a:lnSpc>
                        <a:spcAft>
                          <a:spcPts val="0"/>
                        </a:spcAft>
                      </a:pPr>
                      <a:endParaRPr lang="fr-FR" sz="1800" dirty="0">
                        <a:effectLst/>
                        <a:latin typeface="Calibri"/>
                        <a:ea typeface="Calibri"/>
                        <a:cs typeface="Times New Roman"/>
                      </a:endParaRPr>
                    </a:p>
                  </a:txBody>
                  <a:tcPr marL="44450" marR="44450" marT="0" marB="0" anchor="ctr"/>
                </a:tc>
              </a:tr>
              <a:tr h="1047750">
                <a:tc>
                  <a:txBody>
                    <a:bodyPr/>
                    <a:lstStyle/>
                    <a:p>
                      <a:pPr>
                        <a:lnSpc>
                          <a:spcPct val="115000"/>
                        </a:lnSpc>
                        <a:spcAft>
                          <a:spcPts val="0"/>
                        </a:spcAft>
                      </a:pPr>
                      <a:r>
                        <a:rPr lang="fr-FR" sz="1800">
                          <a:effectLst/>
                        </a:rPr>
                        <a:t> Renforcement des fonds et dispositifs  de garanties  de financement et de refinancement existants ou en création incluant , opérations de titrisation, garantie prêt micro crédit aux SFD , Renforcement des structures de caution solidaire1500 PME impactées </a:t>
                      </a:r>
                      <a:endParaRPr lang="fr-FR" sz="1800">
                        <a:effectLst/>
                        <a:latin typeface="Calibri"/>
                        <a:ea typeface="Calibri"/>
                        <a:cs typeface="Times New Roman"/>
                      </a:endParaRPr>
                    </a:p>
                  </a:txBody>
                  <a:tcPr marL="44450" marR="44450" marT="0" marB="0" anchor="ctr"/>
                </a:tc>
                <a:tc>
                  <a:txBody>
                    <a:bodyPr/>
                    <a:lstStyle/>
                    <a:p>
                      <a:pPr algn="ctr">
                        <a:lnSpc>
                          <a:spcPct val="115000"/>
                        </a:lnSpc>
                        <a:spcAft>
                          <a:spcPts val="0"/>
                        </a:spcAft>
                      </a:pPr>
                      <a:endParaRPr lang="fr-FR" sz="1800" dirty="0">
                        <a:effectLst/>
                        <a:latin typeface="Calibri"/>
                        <a:ea typeface="Calibri"/>
                        <a:cs typeface="Times New Roman"/>
                      </a:endParaRPr>
                    </a:p>
                  </a:txBody>
                  <a:tcPr marL="44450" marR="44450" marT="0" marB="0" anchor="ctr"/>
                </a:tc>
              </a:tr>
              <a:tr h="209550">
                <a:tc>
                  <a:txBody>
                    <a:bodyPr/>
                    <a:lstStyle/>
                    <a:p>
                      <a:pPr>
                        <a:lnSpc>
                          <a:spcPct val="115000"/>
                        </a:lnSpc>
                        <a:spcAft>
                          <a:spcPts val="0"/>
                        </a:spcAft>
                      </a:pPr>
                      <a:r>
                        <a:rPr lang="fr-FR" sz="1800">
                          <a:effectLst/>
                        </a:rPr>
                        <a:t>Sous total Compartiment 2</a:t>
                      </a:r>
                      <a:endParaRPr lang="fr-FR" sz="1800">
                        <a:effectLst/>
                        <a:latin typeface="Calibri"/>
                        <a:ea typeface="Calibri"/>
                        <a:cs typeface="Times New Roman"/>
                      </a:endParaRPr>
                    </a:p>
                  </a:txBody>
                  <a:tcPr marL="44450" marR="44450" marT="0" marB="0" anchor="ctr"/>
                </a:tc>
                <a:tc>
                  <a:txBody>
                    <a:bodyPr/>
                    <a:lstStyle/>
                    <a:p>
                      <a:pPr algn="ctr">
                        <a:lnSpc>
                          <a:spcPct val="115000"/>
                        </a:lnSpc>
                        <a:spcAft>
                          <a:spcPts val="0"/>
                        </a:spcAft>
                      </a:pPr>
                      <a:endParaRPr lang="fr-FR" sz="1800" dirty="0">
                        <a:effectLst/>
                        <a:latin typeface="Calibri"/>
                        <a:ea typeface="Calibri"/>
                        <a:cs typeface="Times New Roman"/>
                      </a:endParaRPr>
                    </a:p>
                  </a:txBody>
                  <a:tcPr marL="44450" marR="44450" marT="0" marB="0" anchor="ctr"/>
                </a:tc>
              </a:tr>
            </a:tbl>
          </a:graphicData>
        </a:graphic>
      </p:graphicFrame>
      <p:sp>
        <p:nvSpPr>
          <p:cNvPr id="4" name="Espace réservé de la date 3"/>
          <p:cNvSpPr>
            <a:spLocks noGrp="1"/>
          </p:cNvSpPr>
          <p:nvPr>
            <p:ph type="dt" sz="half" idx="10"/>
          </p:nvPr>
        </p:nvSpPr>
        <p:spPr/>
        <p:txBody>
          <a:bodyPr/>
          <a:lstStyle/>
          <a:p>
            <a:pPr>
              <a:defRPr/>
            </a:pPr>
            <a:r>
              <a:rPr lang="fr-FR" smtClean="0"/>
              <a:t>13/01/2013</a:t>
            </a:r>
            <a:endParaRPr lang="fr-FR" dirty="0"/>
          </a:p>
        </p:txBody>
      </p:sp>
      <p:sp>
        <p:nvSpPr>
          <p:cNvPr id="5" name="Espace réservé du pied de page 4"/>
          <p:cNvSpPr>
            <a:spLocks noGrp="1"/>
          </p:cNvSpPr>
          <p:nvPr>
            <p:ph type="ftr" sz="quarter" idx="11"/>
          </p:nvPr>
        </p:nvSpPr>
        <p:spPr/>
        <p:txBody>
          <a:bodyPr/>
          <a:lstStyle/>
          <a:p>
            <a:pPr>
              <a:defRPr/>
            </a:pPr>
            <a:r>
              <a:rPr lang="fr-FR" smtClean="0"/>
              <a:t>UGP/PADSP-UEMOA/CDE</a:t>
            </a:r>
            <a:endParaRPr lang="fr-FR" dirty="0"/>
          </a:p>
        </p:txBody>
      </p:sp>
      <p:sp>
        <p:nvSpPr>
          <p:cNvPr id="6" name="Espace réservé du numéro de diapositive 5"/>
          <p:cNvSpPr>
            <a:spLocks noGrp="1"/>
          </p:cNvSpPr>
          <p:nvPr>
            <p:ph type="sldNum" sz="quarter" idx="12"/>
          </p:nvPr>
        </p:nvSpPr>
        <p:spPr/>
        <p:txBody>
          <a:bodyPr/>
          <a:lstStyle/>
          <a:p>
            <a:pPr>
              <a:defRPr/>
            </a:pPr>
            <a:fld id="{6F457EC3-B989-4A5D-8376-5328F3BB7CCB}" type="slidenum">
              <a:rPr lang="fr-FR" smtClean="0"/>
              <a:pPr>
                <a:defRPr/>
              </a:pPr>
              <a:t>7</a:t>
            </a:fld>
            <a:endParaRPr lang="fr-FR" dirty="0"/>
          </a:p>
        </p:txBody>
      </p:sp>
    </p:spTree>
    <p:extLst>
      <p:ext uri="{BB962C8B-B14F-4D97-AF65-F5344CB8AC3E}">
        <p14:creationId xmlns:p14="http://schemas.microsoft.com/office/powerpoint/2010/main" val="1367574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504056"/>
          </a:xfrm>
        </p:spPr>
        <p:txBody>
          <a:bodyPr/>
          <a:lstStyle/>
          <a:p>
            <a:r>
              <a:rPr lang="fr-FR" sz="2400" b="1" dirty="0"/>
              <a:t>Compartiment 3 – Accompagnement du financement</a:t>
            </a:r>
            <a:endParaRPr lang="fr-FR" sz="2400" dirty="0"/>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2952408258"/>
              </p:ext>
            </p:extLst>
          </p:nvPr>
        </p:nvGraphicFramePr>
        <p:xfrm>
          <a:off x="179512" y="548680"/>
          <a:ext cx="8712967" cy="5066519"/>
        </p:xfrm>
        <a:graphic>
          <a:graphicData uri="http://schemas.openxmlformats.org/drawingml/2006/table">
            <a:tbl>
              <a:tblPr firstRow="1" firstCol="1" bandRow="1">
                <a:tableStyleId>{5C22544A-7EE6-4342-B048-85BDC9FD1C3A}</a:tableStyleId>
              </a:tblPr>
              <a:tblGrid>
                <a:gridCol w="7488831"/>
                <a:gridCol w="1224136"/>
              </a:tblGrid>
              <a:tr h="1296143">
                <a:tc>
                  <a:txBody>
                    <a:bodyPr/>
                    <a:lstStyle/>
                    <a:p>
                      <a:pPr>
                        <a:lnSpc>
                          <a:spcPct val="115000"/>
                        </a:lnSpc>
                        <a:spcAft>
                          <a:spcPts val="0"/>
                        </a:spcAft>
                      </a:pPr>
                      <a:r>
                        <a:rPr lang="fr-FR" sz="1600" dirty="0">
                          <a:effectLst/>
                        </a:rPr>
                        <a:t>Développement de partages d’expériences et d’expertise , recherche de complémentarité et de synergie entre les mécanismes  de garantie nationaux régionaux et internationaux y compris la mise en place de mécanismes de contre-garantie de financement </a:t>
                      </a:r>
                      <a:endParaRPr lang="fr-FR" sz="1600" dirty="0">
                        <a:effectLst/>
                        <a:latin typeface="Calibri"/>
                        <a:ea typeface="Calibri"/>
                        <a:cs typeface="Times New Roman"/>
                      </a:endParaRPr>
                    </a:p>
                  </a:txBody>
                  <a:tcPr marL="44450" marR="44450" marT="0" marB="0"/>
                </a:tc>
                <a:tc>
                  <a:txBody>
                    <a:bodyPr/>
                    <a:lstStyle/>
                    <a:p>
                      <a:pPr algn="ctr">
                        <a:lnSpc>
                          <a:spcPct val="115000"/>
                        </a:lnSpc>
                        <a:spcAft>
                          <a:spcPts val="0"/>
                        </a:spcAft>
                      </a:pPr>
                      <a:endParaRPr lang="fr-FR" sz="1600" dirty="0">
                        <a:effectLst/>
                        <a:latin typeface="Calibri"/>
                        <a:ea typeface="Calibri"/>
                        <a:cs typeface="Times New Roman"/>
                      </a:endParaRPr>
                    </a:p>
                  </a:txBody>
                  <a:tcPr marL="44450" marR="44450" marT="0" marB="0" anchor="ctr"/>
                </a:tc>
              </a:tr>
              <a:tr h="523875">
                <a:tc>
                  <a:txBody>
                    <a:bodyPr/>
                    <a:lstStyle/>
                    <a:p>
                      <a:pPr>
                        <a:lnSpc>
                          <a:spcPct val="115000"/>
                        </a:lnSpc>
                        <a:spcAft>
                          <a:spcPts val="0"/>
                        </a:spcAft>
                      </a:pPr>
                      <a:r>
                        <a:rPr lang="fr-FR" sz="1600" dirty="0">
                          <a:effectLst/>
                        </a:rPr>
                        <a:t> Mise en place de bureaux de crédit (centrale des risques), prenant en compte les caractéristiques spécifiques des PME</a:t>
                      </a:r>
                      <a:endParaRPr lang="fr-FR" sz="16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endParaRPr lang="fr-FR" sz="1600" dirty="0">
                        <a:effectLst/>
                        <a:latin typeface="Calibri"/>
                        <a:ea typeface="Calibri"/>
                        <a:cs typeface="Times New Roman"/>
                      </a:endParaRPr>
                    </a:p>
                  </a:txBody>
                  <a:tcPr marL="44450" marR="44450" marT="0" marB="0" anchor="ctr"/>
                </a:tc>
              </a:tr>
              <a:tr h="685800">
                <a:tc>
                  <a:txBody>
                    <a:bodyPr/>
                    <a:lstStyle/>
                    <a:p>
                      <a:pPr>
                        <a:lnSpc>
                          <a:spcPct val="115000"/>
                        </a:lnSpc>
                        <a:spcAft>
                          <a:spcPts val="0"/>
                        </a:spcAft>
                      </a:pPr>
                      <a:r>
                        <a:rPr lang="fr-FR" sz="1600" dirty="0">
                          <a:effectLst/>
                        </a:rPr>
                        <a:t>Mise en place  d’un système de </a:t>
                      </a:r>
                      <a:r>
                        <a:rPr lang="fr-FR" sz="1600" dirty="0" err="1">
                          <a:effectLst/>
                        </a:rPr>
                        <a:t>scoring</a:t>
                      </a:r>
                      <a:r>
                        <a:rPr lang="fr-FR" sz="1600" dirty="0">
                          <a:effectLst/>
                        </a:rPr>
                        <a:t> </a:t>
                      </a:r>
                      <a:r>
                        <a:rPr lang="fr-FR" sz="1600" dirty="0" smtClean="0">
                          <a:effectLst/>
                        </a:rPr>
                        <a:t> </a:t>
                      </a:r>
                      <a:r>
                        <a:rPr lang="fr-FR" sz="1600" dirty="0">
                          <a:effectLst/>
                        </a:rPr>
                        <a:t>d’outils de rating et d’analyse de risque adaptés </a:t>
                      </a:r>
                      <a:r>
                        <a:rPr lang="fr-FR" sz="1600" dirty="0" err="1">
                          <a:effectLst/>
                        </a:rPr>
                        <a:t>ERenforcement</a:t>
                      </a:r>
                      <a:r>
                        <a:rPr lang="fr-FR" sz="1600" dirty="0">
                          <a:effectLst/>
                        </a:rPr>
                        <a:t> de capacités Analyse de risques PME</a:t>
                      </a:r>
                      <a:endParaRPr lang="fr-FR" sz="16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endParaRPr lang="fr-FR" sz="1600" dirty="0">
                        <a:effectLst/>
                        <a:latin typeface="Calibri"/>
                        <a:ea typeface="Calibri"/>
                        <a:cs typeface="Times New Roman"/>
                      </a:endParaRPr>
                    </a:p>
                  </a:txBody>
                  <a:tcPr marL="44450" marR="44450" marT="0" marB="0" anchor="ctr"/>
                </a:tc>
              </a:tr>
              <a:tr h="1017905">
                <a:tc>
                  <a:txBody>
                    <a:bodyPr/>
                    <a:lstStyle/>
                    <a:p>
                      <a:pPr>
                        <a:lnSpc>
                          <a:spcPct val="115000"/>
                        </a:lnSpc>
                        <a:spcAft>
                          <a:spcPts val="0"/>
                        </a:spcAft>
                      </a:pPr>
                      <a:r>
                        <a:rPr lang="fr-FR" sz="1600" dirty="0">
                          <a:effectLst/>
                        </a:rPr>
                        <a:t>Initiation et soutien à un programme d’éducation financière des PME-PMI (sessions de sensibilisation et de formation), l’importance de leurs besoins de financement, mieux connaître les différentes offres de financement, leurs caractéristiques, modalités et conditions d’obtention, etc.</a:t>
                      </a:r>
                      <a:endParaRPr lang="fr-FR" sz="16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endParaRPr lang="fr-FR" sz="1600" dirty="0">
                        <a:effectLst/>
                        <a:latin typeface="Calibri"/>
                        <a:ea typeface="Calibri"/>
                        <a:cs typeface="Times New Roman"/>
                      </a:endParaRPr>
                    </a:p>
                  </a:txBody>
                  <a:tcPr marL="44450" marR="44450" marT="0" marB="0" anchor="ctr"/>
                </a:tc>
              </a:tr>
              <a:tr h="889000">
                <a:tc>
                  <a:txBody>
                    <a:bodyPr/>
                    <a:lstStyle/>
                    <a:p>
                      <a:pPr>
                        <a:lnSpc>
                          <a:spcPct val="115000"/>
                        </a:lnSpc>
                        <a:spcAft>
                          <a:spcPts val="0"/>
                        </a:spcAft>
                      </a:pPr>
                      <a:r>
                        <a:rPr lang="fr-FR" sz="1600" dirty="0">
                          <a:effectLst/>
                        </a:rPr>
                        <a:t>Assistance à coûts partagés pré et post financement aux PME  en activité ou en difficulté , grappes de PME aux OI ,Universités, collectivités décentralisées entrepreneuriat  formation entrepreneuriales féminin compétition de </a:t>
                      </a:r>
                      <a:r>
                        <a:rPr lang="fr-FR" sz="1600" dirty="0" err="1">
                          <a:effectLst/>
                        </a:rPr>
                        <a:t>busness</a:t>
                      </a:r>
                      <a:r>
                        <a:rPr lang="fr-FR" sz="1600" dirty="0">
                          <a:effectLst/>
                        </a:rPr>
                        <a:t> plan CGA  </a:t>
                      </a:r>
                      <a:r>
                        <a:rPr lang="fr-FR" sz="1600" dirty="0" err="1">
                          <a:effectLst/>
                        </a:rPr>
                        <a:t>etc</a:t>
                      </a:r>
                      <a:r>
                        <a:rPr lang="fr-FR" sz="1600" dirty="0">
                          <a:effectLst/>
                        </a:rPr>
                        <a:t> ) ,</a:t>
                      </a:r>
                      <a:endParaRPr lang="fr-FR" sz="1600" dirty="0">
                        <a:effectLst/>
                        <a:latin typeface="Calibri"/>
                        <a:ea typeface="Calibri"/>
                        <a:cs typeface="Times New Roman"/>
                      </a:endParaRPr>
                    </a:p>
                  </a:txBody>
                  <a:tcPr marL="44450" marR="44450" marT="0" marB="0"/>
                </a:tc>
                <a:tc>
                  <a:txBody>
                    <a:bodyPr/>
                    <a:lstStyle/>
                    <a:p>
                      <a:pPr algn="ctr">
                        <a:lnSpc>
                          <a:spcPct val="115000"/>
                        </a:lnSpc>
                        <a:spcAft>
                          <a:spcPts val="0"/>
                        </a:spcAft>
                      </a:pPr>
                      <a:endParaRPr lang="fr-FR" sz="1600" dirty="0">
                        <a:effectLst/>
                        <a:latin typeface="Calibri"/>
                        <a:ea typeface="Calibri"/>
                        <a:cs typeface="Times New Roman"/>
                      </a:endParaRPr>
                    </a:p>
                  </a:txBody>
                  <a:tcPr marL="44450" marR="44450" marT="0" marB="0" anchor="ctr"/>
                </a:tc>
              </a:tr>
              <a:tr h="209550">
                <a:tc>
                  <a:txBody>
                    <a:bodyPr/>
                    <a:lstStyle/>
                    <a:p>
                      <a:pPr>
                        <a:lnSpc>
                          <a:spcPct val="115000"/>
                        </a:lnSpc>
                        <a:spcAft>
                          <a:spcPts val="0"/>
                        </a:spcAft>
                      </a:pPr>
                      <a:r>
                        <a:rPr lang="fr-FR" sz="1600" dirty="0">
                          <a:effectLst/>
                        </a:rPr>
                        <a:t>Sous total Compartiment 3</a:t>
                      </a:r>
                      <a:endParaRPr lang="fr-FR" sz="16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endParaRPr lang="fr-FR" sz="1600" dirty="0">
                        <a:effectLst/>
                        <a:latin typeface="Calibri"/>
                        <a:ea typeface="Calibri"/>
                        <a:cs typeface="Times New Roman"/>
                      </a:endParaRPr>
                    </a:p>
                  </a:txBody>
                  <a:tcPr marL="44450" marR="44450" marT="0" marB="0" anchor="ctr"/>
                </a:tc>
              </a:tr>
            </a:tbl>
          </a:graphicData>
        </a:graphic>
      </p:graphicFrame>
      <p:sp>
        <p:nvSpPr>
          <p:cNvPr id="4" name="Espace réservé de la date 3"/>
          <p:cNvSpPr>
            <a:spLocks noGrp="1"/>
          </p:cNvSpPr>
          <p:nvPr>
            <p:ph type="dt" sz="half" idx="10"/>
          </p:nvPr>
        </p:nvSpPr>
        <p:spPr/>
        <p:txBody>
          <a:bodyPr/>
          <a:lstStyle/>
          <a:p>
            <a:pPr>
              <a:defRPr/>
            </a:pPr>
            <a:r>
              <a:rPr lang="fr-FR" smtClean="0"/>
              <a:t>13/01/2013</a:t>
            </a:r>
            <a:endParaRPr lang="fr-FR" dirty="0"/>
          </a:p>
        </p:txBody>
      </p:sp>
      <p:sp>
        <p:nvSpPr>
          <p:cNvPr id="5" name="Espace réservé du pied de page 4"/>
          <p:cNvSpPr>
            <a:spLocks noGrp="1"/>
          </p:cNvSpPr>
          <p:nvPr>
            <p:ph type="ftr" sz="quarter" idx="11"/>
          </p:nvPr>
        </p:nvSpPr>
        <p:spPr/>
        <p:txBody>
          <a:bodyPr/>
          <a:lstStyle/>
          <a:p>
            <a:pPr>
              <a:defRPr/>
            </a:pPr>
            <a:r>
              <a:rPr lang="fr-FR" smtClean="0"/>
              <a:t>UGP/PADSP-UEMOA/CDE</a:t>
            </a:r>
            <a:endParaRPr lang="fr-FR" dirty="0"/>
          </a:p>
        </p:txBody>
      </p:sp>
      <p:sp>
        <p:nvSpPr>
          <p:cNvPr id="6" name="Espace réservé du numéro de diapositive 5"/>
          <p:cNvSpPr>
            <a:spLocks noGrp="1"/>
          </p:cNvSpPr>
          <p:nvPr>
            <p:ph type="sldNum" sz="quarter" idx="12"/>
          </p:nvPr>
        </p:nvSpPr>
        <p:spPr/>
        <p:txBody>
          <a:bodyPr/>
          <a:lstStyle/>
          <a:p>
            <a:pPr>
              <a:defRPr/>
            </a:pPr>
            <a:fld id="{6F457EC3-B989-4A5D-8376-5328F3BB7CCB}" type="slidenum">
              <a:rPr lang="fr-FR" smtClean="0"/>
              <a:pPr>
                <a:defRPr/>
              </a:pPr>
              <a:t>8</a:t>
            </a:fld>
            <a:endParaRPr lang="fr-FR" dirty="0"/>
          </a:p>
        </p:txBody>
      </p:sp>
    </p:spTree>
    <p:extLst>
      <p:ext uri="{BB962C8B-B14F-4D97-AF65-F5344CB8AC3E}">
        <p14:creationId xmlns:p14="http://schemas.microsoft.com/office/powerpoint/2010/main" val="680497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504056"/>
          </a:xfrm>
        </p:spPr>
        <p:txBody>
          <a:bodyPr/>
          <a:lstStyle/>
          <a:p>
            <a:r>
              <a:rPr lang="fr-FR" sz="2400" b="1" dirty="0"/>
              <a:t>Compartiment 4 - Environnement du financement</a:t>
            </a:r>
            <a:endParaRPr lang="fr-FR" sz="2400" dirty="0"/>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3638725432"/>
              </p:ext>
            </p:extLst>
          </p:nvPr>
        </p:nvGraphicFramePr>
        <p:xfrm>
          <a:off x="251520" y="620688"/>
          <a:ext cx="8424936" cy="5958840"/>
        </p:xfrm>
        <a:graphic>
          <a:graphicData uri="http://schemas.openxmlformats.org/drawingml/2006/table">
            <a:tbl>
              <a:tblPr firstRow="1" firstCol="1" bandRow="1">
                <a:tableStyleId>{5C22544A-7EE6-4342-B048-85BDC9FD1C3A}</a:tableStyleId>
              </a:tblPr>
              <a:tblGrid>
                <a:gridCol w="7272808"/>
                <a:gridCol w="1152128"/>
              </a:tblGrid>
              <a:tr h="1152127">
                <a:tc>
                  <a:txBody>
                    <a:bodyPr/>
                    <a:lstStyle/>
                    <a:p>
                      <a:pPr>
                        <a:lnSpc>
                          <a:spcPct val="115000"/>
                        </a:lnSpc>
                        <a:spcAft>
                          <a:spcPts val="0"/>
                        </a:spcAft>
                      </a:pPr>
                      <a:r>
                        <a:rPr lang="fr-FR" sz="2000" dirty="0">
                          <a:effectLst/>
                        </a:rPr>
                        <a:t>Programme de renforcement systématique du cadre juridique, fiscal et prudentiel </a:t>
                      </a:r>
                      <a:r>
                        <a:rPr lang="fr-FR" sz="2000" dirty="0" smtClean="0">
                          <a:effectLst/>
                        </a:rPr>
                        <a:t>en </a:t>
                      </a:r>
                      <a:r>
                        <a:rPr lang="fr-FR" sz="2000" dirty="0">
                          <a:effectLst/>
                        </a:rPr>
                        <a:t>matière de financement des PME Contribution à l'adoption </a:t>
                      </a:r>
                      <a:r>
                        <a:rPr lang="fr-FR" sz="2000" dirty="0" smtClean="0">
                          <a:effectLst/>
                        </a:rPr>
                        <a:t>du projet de la loi </a:t>
                      </a:r>
                      <a:r>
                        <a:rPr lang="fr-FR" sz="2000" dirty="0">
                          <a:effectLst/>
                        </a:rPr>
                        <a:t>d'orientation  et mesures fiscales </a:t>
                      </a:r>
                      <a:r>
                        <a:rPr lang="fr-FR" sz="2000" dirty="0" smtClean="0">
                          <a:effectLst/>
                        </a:rPr>
                        <a:t>appropriées, </a:t>
                      </a:r>
                      <a:r>
                        <a:rPr lang="fr-FR" sz="2000" dirty="0">
                          <a:effectLst/>
                        </a:rPr>
                        <a:t>de leurs décrets et arrêtés d’application</a:t>
                      </a:r>
                      <a:endParaRPr lang="fr-FR" sz="2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endParaRPr lang="fr-FR" sz="2000" dirty="0">
                        <a:effectLst/>
                        <a:latin typeface="Calibri"/>
                        <a:ea typeface="Calibri"/>
                        <a:cs typeface="Times New Roman"/>
                      </a:endParaRPr>
                    </a:p>
                  </a:txBody>
                  <a:tcPr marL="44450" marR="44450" marT="0" marB="0" anchor="ctr"/>
                </a:tc>
              </a:tr>
              <a:tr h="714375">
                <a:tc>
                  <a:txBody>
                    <a:bodyPr/>
                    <a:lstStyle/>
                    <a:p>
                      <a:pPr>
                        <a:lnSpc>
                          <a:spcPct val="115000"/>
                        </a:lnSpc>
                        <a:spcAft>
                          <a:spcPts val="0"/>
                        </a:spcAft>
                      </a:pPr>
                      <a:r>
                        <a:rPr lang="fr-FR" sz="2000" dirty="0">
                          <a:effectLst/>
                        </a:rPr>
                        <a:t>A</a:t>
                      </a:r>
                      <a:r>
                        <a:rPr lang="fr-FR" sz="2000" dirty="0" smtClean="0">
                          <a:effectLst/>
                        </a:rPr>
                        <a:t>daptation </a:t>
                      </a:r>
                      <a:r>
                        <a:rPr lang="fr-FR" sz="2000" dirty="0">
                          <a:effectLst/>
                        </a:rPr>
                        <a:t>de la réglementation des marchés financiers aux attentes des PME Adaptation du dispositif fiscal  applicable aux établissements de crédits finançant les PME et au niveau du code des investissements</a:t>
                      </a:r>
                      <a:endParaRPr lang="fr-FR" sz="2000" dirty="0">
                        <a:effectLst/>
                        <a:latin typeface="Calibri"/>
                        <a:ea typeface="Calibri"/>
                        <a:cs typeface="Times New Roman"/>
                      </a:endParaRPr>
                    </a:p>
                  </a:txBody>
                  <a:tcPr marL="44450" marR="44450" marT="0" marB="0"/>
                </a:tc>
                <a:tc>
                  <a:txBody>
                    <a:bodyPr/>
                    <a:lstStyle/>
                    <a:p>
                      <a:pPr algn="ctr">
                        <a:lnSpc>
                          <a:spcPct val="115000"/>
                        </a:lnSpc>
                        <a:spcAft>
                          <a:spcPts val="0"/>
                        </a:spcAft>
                      </a:pPr>
                      <a:endParaRPr lang="fr-FR" sz="2000" dirty="0">
                        <a:effectLst/>
                        <a:latin typeface="Calibri"/>
                        <a:ea typeface="Calibri"/>
                        <a:cs typeface="Times New Roman"/>
                      </a:endParaRPr>
                    </a:p>
                  </a:txBody>
                  <a:tcPr marL="44450" marR="44450" marT="0" marB="0" anchor="ctr"/>
                </a:tc>
              </a:tr>
              <a:tr h="625475">
                <a:tc>
                  <a:txBody>
                    <a:bodyPr/>
                    <a:lstStyle/>
                    <a:p>
                      <a:pPr>
                        <a:lnSpc>
                          <a:spcPct val="115000"/>
                        </a:lnSpc>
                        <a:spcAft>
                          <a:spcPts val="0"/>
                        </a:spcAft>
                      </a:pPr>
                      <a:r>
                        <a:rPr lang="fr-FR" sz="2000" dirty="0">
                          <a:effectLst/>
                        </a:rPr>
                        <a:t>Promotion du statut de l'entreprenant  pour faciliter la formalisation des MPME Programme holistique de lutte contre l’informel / « formalisation » accélérée du tissu des PME</a:t>
                      </a:r>
                      <a:endParaRPr lang="fr-FR" sz="2000" dirty="0">
                        <a:effectLst/>
                        <a:latin typeface="Calibri"/>
                        <a:ea typeface="Calibri"/>
                        <a:cs typeface="Times New Roman"/>
                      </a:endParaRPr>
                    </a:p>
                  </a:txBody>
                  <a:tcPr marL="44450" marR="44450" marT="0" marB="0"/>
                </a:tc>
                <a:tc>
                  <a:txBody>
                    <a:bodyPr/>
                    <a:lstStyle/>
                    <a:p>
                      <a:pPr algn="ctr">
                        <a:lnSpc>
                          <a:spcPct val="115000"/>
                        </a:lnSpc>
                        <a:spcAft>
                          <a:spcPts val="0"/>
                        </a:spcAft>
                      </a:pPr>
                      <a:endParaRPr lang="fr-FR" sz="2000" dirty="0">
                        <a:effectLst/>
                        <a:latin typeface="Calibri"/>
                        <a:ea typeface="Calibri"/>
                        <a:cs typeface="Times New Roman"/>
                      </a:endParaRPr>
                    </a:p>
                  </a:txBody>
                  <a:tcPr marL="44450" marR="44450" marT="0" marB="0" anchor="ctr"/>
                </a:tc>
              </a:tr>
              <a:tr h="625475">
                <a:tc>
                  <a:txBody>
                    <a:bodyPr/>
                    <a:lstStyle/>
                    <a:p>
                      <a:pPr>
                        <a:lnSpc>
                          <a:spcPct val="115000"/>
                        </a:lnSpc>
                        <a:spcAft>
                          <a:spcPts val="0"/>
                        </a:spcAft>
                      </a:pPr>
                      <a:r>
                        <a:rPr lang="fr-FR" sz="2000" dirty="0">
                          <a:effectLst/>
                        </a:rPr>
                        <a:t>Contribution à l’ amélioration du cadre judiciaire </a:t>
                      </a:r>
                      <a:r>
                        <a:rPr lang="fr-FR" sz="2000" dirty="0" smtClean="0">
                          <a:effectLst/>
                        </a:rPr>
                        <a:t>(</a:t>
                      </a:r>
                      <a:r>
                        <a:rPr lang="fr-FR" sz="2000" dirty="0">
                          <a:effectLst/>
                        </a:rPr>
                        <a:t>chambres juridiques spéciales et/ou de juges PME, Cours d’arbitrage)</a:t>
                      </a:r>
                      <a:endParaRPr lang="fr-FR" sz="2000" dirty="0">
                        <a:effectLst/>
                        <a:latin typeface="Calibri"/>
                        <a:ea typeface="Calibri"/>
                        <a:cs typeface="Times New Roman"/>
                      </a:endParaRPr>
                    </a:p>
                  </a:txBody>
                  <a:tcPr marL="44450" marR="44450" marT="0" marB="0"/>
                </a:tc>
                <a:tc>
                  <a:txBody>
                    <a:bodyPr/>
                    <a:lstStyle/>
                    <a:p>
                      <a:pPr algn="ctr">
                        <a:lnSpc>
                          <a:spcPct val="115000"/>
                        </a:lnSpc>
                        <a:spcAft>
                          <a:spcPts val="0"/>
                        </a:spcAft>
                      </a:pPr>
                      <a:endParaRPr lang="fr-FR" sz="2000" dirty="0">
                        <a:effectLst/>
                        <a:latin typeface="Calibri"/>
                        <a:ea typeface="Calibri"/>
                        <a:cs typeface="Times New Roman"/>
                      </a:endParaRPr>
                    </a:p>
                  </a:txBody>
                  <a:tcPr marL="44450" marR="44450" marT="0" marB="0" anchor="ctr"/>
                </a:tc>
              </a:tr>
              <a:tr h="706120">
                <a:tc>
                  <a:txBody>
                    <a:bodyPr/>
                    <a:lstStyle/>
                    <a:p>
                      <a:pPr>
                        <a:lnSpc>
                          <a:spcPct val="115000"/>
                        </a:lnSpc>
                        <a:spcAft>
                          <a:spcPts val="0"/>
                        </a:spcAft>
                      </a:pPr>
                      <a:r>
                        <a:rPr lang="fr-FR" sz="2000" dirty="0">
                          <a:effectLst/>
                        </a:rPr>
                        <a:t>Programme d’amélioration de l’accès des PME aux marchés publics (nationaux et UEMOA Promotion de  la sous-traitance, le partenariat et l’externalisation en faveur des PME</a:t>
                      </a:r>
                      <a:endParaRPr lang="fr-FR" sz="2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endParaRPr lang="fr-FR" sz="2000" dirty="0">
                        <a:effectLst/>
                        <a:latin typeface="Calibri"/>
                        <a:ea typeface="Calibri"/>
                        <a:cs typeface="Times New Roman"/>
                      </a:endParaRPr>
                    </a:p>
                  </a:txBody>
                  <a:tcPr marL="44450" marR="44450" marT="0" marB="0" anchor="ctr"/>
                </a:tc>
              </a:tr>
              <a:tr h="219075">
                <a:tc>
                  <a:txBody>
                    <a:bodyPr/>
                    <a:lstStyle/>
                    <a:p>
                      <a:pPr>
                        <a:lnSpc>
                          <a:spcPct val="115000"/>
                        </a:lnSpc>
                        <a:spcAft>
                          <a:spcPts val="0"/>
                        </a:spcAft>
                      </a:pPr>
                      <a:r>
                        <a:rPr lang="fr-FR" sz="2000" dirty="0">
                          <a:effectLst/>
                        </a:rPr>
                        <a:t>Sous total Compartiment 4</a:t>
                      </a:r>
                      <a:endParaRPr lang="fr-FR" sz="2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endParaRPr lang="fr-FR" sz="2000" dirty="0">
                        <a:effectLst/>
                        <a:latin typeface="Calibri"/>
                        <a:ea typeface="Calibri"/>
                        <a:cs typeface="Times New Roman"/>
                      </a:endParaRPr>
                    </a:p>
                  </a:txBody>
                  <a:tcPr marL="44450" marR="44450" marT="0" marB="0" anchor="ctr"/>
                </a:tc>
              </a:tr>
            </a:tbl>
          </a:graphicData>
        </a:graphic>
      </p:graphicFrame>
      <p:sp>
        <p:nvSpPr>
          <p:cNvPr id="4" name="Espace réservé de la date 3"/>
          <p:cNvSpPr>
            <a:spLocks noGrp="1"/>
          </p:cNvSpPr>
          <p:nvPr>
            <p:ph type="dt" sz="half" idx="10"/>
          </p:nvPr>
        </p:nvSpPr>
        <p:spPr/>
        <p:txBody>
          <a:bodyPr/>
          <a:lstStyle/>
          <a:p>
            <a:pPr>
              <a:defRPr/>
            </a:pPr>
            <a:r>
              <a:rPr lang="fr-FR" smtClean="0"/>
              <a:t>13/01/2013</a:t>
            </a:r>
            <a:endParaRPr lang="fr-FR" dirty="0"/>
          </a:p>
        </p:txBody>
      </p:sp>
      <p:sp>
        <p:nvSpPr>
          <p:cNvPr id="5" name="Espace réservé du pied de page 4"/>
          <p:cNvSpPr>
            <a:spLocks noGrp="1"/>
          </p:cNvSpPr>
          <p:nvPr>
            <p:ph type="ftr" sz="quarter" idx="11"/>
          </p:nvPr>
        </p:nvSpPr>
        <p:spPr/>
        <p:txBody>
          <a:bodyPr/>
          <a:lstStyle/>
          <a:p>
            <a:pPr>
              <a:defRPr/>
            </a:pPr>
            <a:r>
              <a:rPr lang="fr-FR" smtClean="0"/>
              <a:t>UGP/PADSP-UEMOA/CDE</a:t>
            </a:r>
            <a:endParaRPr lang="fr-FR" dirty="0"/>
          </a:p>
        </p:txBody>
      </p:sp>
      <p:sp>
        <p:nvSpPr>
          <p:cNvPr id="6" name="Espace réservé du numéro de diapositive 5"/>
          <p:cNvSpPr>
            <a:spLocks noGrp="1"/>
          </p:cNvSpPr>
          <p:nvPr>
            <p:ph type="sldNum" sz="quarter" idx="12"/>
          </p:nvPr>
        </p:nvSpPr>
        <p:spPr/>
        <p:txBody>
          <a:bodyPr/>
          <a:lstStyle/>
          <a:p>
            <a:pPr>
              <a:defRPr/>
            </a:pPr>
            <a:fld id="{6F457EC3-B989-4A5D-8376-5328F3BB7CCB}" type="slidenum">
              <a:rPr lang="fr-FR" smtClean="0"/>
              <a:pPr>
                <a:defRPr/>
              </a:pPr>
              <a:t>9</a:t>
            </a:fld>
            <a:endParaRPr lang="fr-FR" dirty="0"/>
          </a:p>
        </p:txBody>
      </p:sp>
    </p:spTree>
    <p:extLst>
      <p:ext uri="{BB962C8B-B14F-4D97-AF65-F5344CB8AC3E}">
        <p14:creationId xmlns:p14="http://schemas.microsoft.com/office/powerpoint/2010/main" val="384334183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6194</TotalTime>
  <Words>1419</Words>
  <Application>Microsoft Office PowerPoint</Application>
  <PresentationFormat>Affichage à l'écran (4:3)</PresentationFormat>
  <Paragraphs>114</Paragraphs>
  <Slides>14</Slides>
  <Notes>2</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   3ème Réunion du Réseau des Structures d’appui aux Petites et Moyennes Entreprises  de l’Union Economique et Monétaire Ouest-Africane (Réseau SA-PME/UEMOA) Dakar – Sénégal 21-22 Novembre 2016 Radisson Blu Hotel  PRESENTATION DU PROGRAMME D’ACTIONS POUR LA PROMOTION  ET LE FINANCEMENT DES PME DANS L’UEMOA (PAPF-PME) (2017-2021)  Par Bonaventure S.AVAGBO  Coordonnateur Programme PME/UEMOA     STRATÉGIE : RÉDUCTION DE LA PAUVRETÉ  A TRAVERS LA PROMOTION ET LE FINANCEMENT DES PME  </vt:lpstr>
      <vt:lpstr>PRESENTATION DU PROGRAMME</vt:lpstr>
      <vt:lpstr>PRESENTATION DU PROGRAMME (suite )</vt:lpstr>
      <vt:lpstr>CADRE  REGLEMENTAIRE  RÉGIONAL </vt:lpstr>
      <vt:lpstr>COMPOSANTES  </vt:lpstr>
      <vt:lpstr>Compartiment 1 -  Infrastructures de base dédiées aux PME</vt:lpstr>
      <vt:lpstr>Compartiment 2 -Instruments de financement des investissements et de garantie</vt:lpstr>
      <vt:lpstr>Compartiment 3 – Accompagnement du financement</vt:lpstr>
      <vt:lpstr>Compartiment 4 - Environnement du financement</vt:lpstr>
      <vt:lpstr>Compartiment 5  Renforcement des capacités institutionnels des directions nationaux de PME ,Agences Nationaux  de PME et OI partenaires </vt:lpstr>
      <vt:lpstr>DISPOSITIF INSTITUTIONNEL DE  PILOTAGE </vt:lpstr>
      <vt:lpstr>Niveau de mobilisation des ressources  </vt:lpstr>
      <vt:lpstr>PARTENARIATS ESPERES AVEC LE  RESEAU SA-PME </vt:lpstr>
      <vt:lpstr>Présentation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jpsyameogo</dc:creator>
  <cp:lastModifiedBy>pc</cp:lastModifiedBy>
  <cp:revision>546</cp:revision>
  <cp:lastPrinted>2013-11-20T10:42:27Z</cp:lastPrinted>
  <dcterms:created xsi:type="dcterms:W3CDTF">2012-02-08T11:01:09Z</dcterms:created>
  <dcterms:modified xsi:type="dcterms:W3CDTF">2016-12-16T11:21:10Z</dcterms:modified>
</cp:coreProperties>
</file>