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4"/>
  </p:notesMasterIdLst>
  <p:handoutMasterIdLst>
    <p:handoutMasterId r:id="rId15"/>
  </p:handoutMasterIdLst>
  <p:sldIdLst>
    <p:sldId id="303" r:id="rId2"/>
    <p:sldId id="339" r:id="rId3"/>
    <p:sldId id="341" r:id="rId4"/>
    <p:sldId id="309" r:id="rId5"/>
    <p:sldId id="360" r:id="rId6"/>
    <p:sldId id="361" r:id="rId7"/>
    <p:sldId id="355" r:id="rId8"/>
    <p:sldId id="362" r:id="rId9"/>
    <p:sldId id="363" r:id="rId10"/>
    <p:sldId id="364" r:id="rId11"/>
    <p:sldId id="359" r:id="rId12"/>
    <p:sldId id="365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MS PGothic" pitchFamily="34" charset="-128"/>
        <a:cs typeface="Arial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MS PGothic" pitchFamily="34" charset="-128"/>
        <a:cs typeface="Arial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MS PGothic" pitchFamily="34" charset="-128"/>
        <a:cs typeface="Arial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MS PGothic" pitchFamily="34" charset="-128"/>
        <a:cs typeface="Arial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MS PGothic" pitchFamily="34" charset="-128"/>
        <a:cs typeface="Arial" pitchFamily="34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imes New Roman" pitchFamily="18" charset="0"/>
        <a:ea typeface="MS PGothic" pitchFamily="34" charset="-128"/>
        <a:cs typeface="Arial" pitchFamily="34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imes New Roman" pitchFamily="18" charset="0"/>
        <a:ea typeface="MS PGothic" pitchFamily="34" charset="-128"/>
        <a:cs typeface="Arial" pitchFamily="34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imes New Roman" pitchFamily="18" charset="0"/>
        <a:ea typeface="MS PGothic" pitchFamily="34" charset="-128"/>
        <a:cs typeface="Arial" pitchFamily="34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imes New Roman" pitchFamily="18" charset="0"/>
        <a:ea typeface="MS PGothic" pitchFamily="34" charset="-128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547"/>
    <a:srgbClr val="CCECFF"/>
    <a:srgbClr val="CCFFFF"/>
    <a:srgbClr val="CCFFCC"/>
    <a:srgbClr val="66CCFF"/>
    <a:srgbClr val="FFCCCC"/>
    <a:srgbClr val="FF9900"/>
    <a:srgbClr val="FFFF99"/>
    <a:srgbClr val="FFFF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92" autoAdjust="0"/>
    <p:restoredTop sz="74350" autoAdjust="0"/>
  </p:normalViewPr>
  <p:slideViewPr>
    <p:cSldViewPr>
      <p:cViewPr varScale="1">
        <p:scale>
          <a:sx n="86" d="100"/>
          <a:sy n="86" d="100"/>
        </p:scale>
        <p:origin x="195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6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95" d="100"/>
          <a:sy n="95" d="100"/>
        </p:scale>
        <p:origin x="-1662" y="52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fld id="{14574426-44BD-4C32-A745-F586CBFBF974}" type="slidenum">
              <a:rPr lang="en-GB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379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fld id="{EC00B6FF-6270-4305-85C8-A23922413659}" type="slidenum">
              <a:rPr lang="en-GB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553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60B19C-B8D1-4CF8-84FC-1C4D01FA4BA2}" type="slidenum">
              <a:rPr lang="en-GB"/>
              <a:pPr/>
              <a:t>1</a:t>
            </a:fld>
            <a:endParaRPr lang="en-GB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Text Box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anchor="ctr"/>
          <a:lstStyle/>
          <a:p>
            <a:r>
              <a:rPr lang="en-GB" sz="1400" dirty="0" smtClean="0"/>
              <a:t>Le</a:t>
            </a:r>
            <a:r>
              <a:rPr lang="en-GB" sz="1400" baseline="0" dirty="0" smtClean="0"/>
              <a:t> programme “Business Linkages” </a:t>
            </a:r>
            <a:r>
              <a:rPr lang="en-GB" sz="1400" baseline="0" dirty="0" err="1" smtClean="0"/>
              <a:t>ou</a:t>
            </a:r>
            <a:r>
              <a:rPr lang="en-GB" sz="1400" baseline="0" dirty="0" smtClean="0"/>
              <a:t> liens </a:t>
            </a:r>
            <a:r>
              <a:rPr lang="en-GB" sz="1400" baseline="0" dirty="0" err="1" smtClean="0"/>
              <a:t>commerciaux</a:t>
            </a:r>
            <a:r>
              <a:rPr lang="en-GB" sz="1400" baseline="0" dirty="0" smtClean="0"/>
              <a:t>.</a:t>
            </a:r>
          </a:p>
          <a:p>
            <a:endParaRPr lang="en-GB" sz="1400" baseline="0" dirty="0" smtClean="0"/>
          </a:p>
          <a:p>
            <a:r>
              <a:rPr lang="en-GB" sz="1400" baseline="0" dirty="0" smtClean="0"/>
              <a:t>Ce programme </a:t>
            </a:r>
            <a:r>
              <a:rPr lang="en-GB" sz="1400" baseline="0" dirty="0" err="1" smtClean="0"/>
              <a:t>est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conçu</a:t>
            </a:r>
            <a:r>
              <a:rPr lang="en-GB" sz="1400" baseline="0" dirty="0" smtClean="0"/>
              <a:t> par la </a:t>
            </a:r>
            <a:r>
              <a:rPr lang="en-GB" sz="1400" baseline="0" dirty="0" err="1" smtClean="0"/>
              <a:t>Conférence</a:t>
            </a:r>
            <a:r>
              <a:rPr lang="en-GB" sz="1400" baseline="0" dirty="0" smtClean="0"/>
              <a:t> des Nations </a:t>
            </a:r>
            <a:r>
              <a:rPr lang="en-GB" sz="1400" baseline="0" dirty="0" err="1" smtClean="0"/>
              <a:t>Unies</a:t>
            </a:r>
            <a:r>
              <a:rPr lang="en-GB" sz="1400" baseline="0" dirty="0" smtClean="0"/>
              <a:t> sur le Commerce et le </a:t>
            </a:r>
            <a:r>
              <a:rPr lang="en-GB" sz="1400" baseline="0" dirty="0" err="1" smtClean="0"/>
              <a:t>Développement</a:t>
            </a:r>
            <a:r>
              <a:rPr lang="en-GB" sz="1400" baseline="0" dirty="0" smtClean="0"/>
              <a:t> (CNUCED) </a:t>
            </a:r>
            <a:r>
              <a:rPr lang="en-GB" sz="1400" baseline="0" dirty="0" err="1" smtClean="0"/>
              <a:t>afin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d’accroître</a:t>
            </a:r>
            <a:r>
              <a:rPr lang="en-GB" sz="1400" baseline="0" dirty="0" smtClean="0"/>
              <a:t> la </a:t>
            </a:r>
            <a:r>
              <a:rPr lang="en-GB" sz="1400" baseline="0" dirty="0" err="1" smtClean="0"/>
              <a:t>compétitivité</a:t>
            </a:r>
            <a:r>
              <a:rPr lang="en-GB" sz="1400" baseline="0" dirty="0" smtClean="0"/>
              <a:t> des PME </a:t>
            </a:r>
          </a:p>
          <a:p>
            <a:r>
              <a:rPr lang="en-GB" sz="1400" baseline="0" dirty="0" err="1" smtClean="0"/>
              <a:t>en</a:t>
            </a:r>
            <a:r>
              <a:rPr lang="en-GB" sz="1400" baseline="0" dirty="0" smtClean="0"/>
              <a:t> ameliorant </a:t>
            </a:r>
            <a:r>
              <a:rPr lang="en-GB" sz="1400" baseline="0" dirty="0" err="1" smtClean="0"/>
              <a:t>leur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capacité</a:t>
            </a:r>
            <a:r>
              <a:rPr lang="en-GB" sz="1400" baseline="0" dirty="0" smtClean="0"/>
              <a:t> de </a:t>
            </a:r>
            <a:r>
              <a:rPr lang="en-GB" sz="1400" baseline="0" dirty="0" err="1" smtClean="0"/>
              <a:t>fournisseurs</a:t>
            </a:r>
            <a:r>
              <a:rPr lang="en-GB" sz="1400" baseline="0" dirty="0" smtClean="0"/>
              <a:t> de </a:t>
            </a:r>
            <a:r>
              <a:rPr lang="en-GB" sz="1400" baseline="0" dirty="0" err="1" smtClean="0"/>
              <a:t>qualité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envers</a:t>
            </a:r>
            <a:r>
              <a:rPr lang="en-GB" sz="1400" baseline="0" dirty="0" smtClean="0"/>
              <a:t> les </a:t>
            </a:r>
            <a:r>
              <a:rPr lang="en-GB" sz="1400" baseline="0" dirty="0" err="1" smtClean="0"/>
              <a:t>grandes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entreprises</a:t>
            </a:r>
            <a:r>
              <a:rPr lang="en-GB" sz="1400" baseline="0" dirty="0" smtClean="0"/>
              <a:t> et les </a:t>
            </a:r>
            <a:r>
              <a:rPr lang="en-GB" sz="1400" baseline="0" dirty="0" err="1" smtClean="0"/>
              <a:t>multinationales</a:t>
            </a:r>
            <a:r>
              <a:rPr lang="en-GB" sz="1400" baseline="0" dirty="0" smtClean="0"/>
              <a:t> </a:t>
            </a:r>
          </a:p>
          <a:p>
            <a:endParaRPr lang="en-GB" sz="1400" baseline="0" dirty="0" smtClean="0"/>
          </a:p>
          <a:p>
            <a:r>
              <a:rPr lang="en-GB" sz="1400" baseline="0" dirty="0" smtClean="0"/>
              <a:t>Le </a:t>
            </a:r>
            <a:r>
              <a:rPr lang="en-GB" sz="1400" baseline="0" dirty="0" err="1" smtClean="0"/>
              <a:t>CePEPE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est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l’homologue</a:t>
            </a:r>
            <a:r>
              <a:rPr lang="en-GB" sz="1400" baseline="0" dirty="0" smtClean="0"/>
              <a:t> local de la CNUCED pour la </a:t>
            </a:r>
            <a:r>
              <a:rPr lang="en-GB" sz="1400" baseline="0" dirty="0" err="1" smtClean="0"/>
              <a:t>mise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en</a:t>
            </a:r>
            <a:r>
              <a:rPr lang="en-GB" sz="1400" baseline="0" dirty="0" smtClean="0"/>
              <a:t> oeuvre de la phase </a:t>
            </a:r>
            <a:r>
              <a:rPr lang="en-GB" sz="1400" baseline="0" dirty="0" err="1" smtClean="0"/>
              <a:t>pilote</a:t>
            </a:r>
            <a:r>
              <a:rPr lang="en-GB" sz="1400" baseline="0" dirty="0" smtClean="0"/>
              <a:t> de </a:t>
            </a:r>
            <a:r>
              <a:rPr lang="en-GB" sz="1400" baseline="0" dirty="0" err="1" smtClean="0"/>
              <a:t>ce</a:t>
            </a:r>
            <a:r>
              <a:rPr lang="en-GB" sz="1400" baseline="0" dirty="0" smtClean="0"/>
              <a:t> programme au </a:t>
            </a:r>
            <a:r>
              <a:rPr lang="en-GB" sz="1400" baseline="0" dirty="0" err="1" smtClean="0"/>
              <a:t>Bénin</a:t>
            </a:r>
            <a:r>
              <a:rPr lang="en-GB" sz="1400" baseline="0" dirty="0" smtClean="0"/>
              <a:t>. </a:t>
            </a:r>
          </a:p>
          <a:p>
            <a:endParaRPr lang="en-GB" sz="1400" baseline="0" dirty="0" smtClean="0"/>
          </a:p>
          <a:p>
            <a:r>
              <a:rPr lang="en-GB" sz="1400" baseline="0" dirty="0" smtClean="0"/>
              <a:t>Après les </a:t>
            </a:r>
            <a:r>
              <a:rPr lang="en-GB" sz="1400" baseline="0" dirty="0" err="1" smtClean="0"/>
              <a:t>études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préliminaires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en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octobre</a:t>
            </a:r>
            <a:r>
              <a:rPr lang="en-GB" sz="1400" baseline="0" dirty="0" smtClean="0"/>
              <a:t> 2015, nous </a:t>
            </a:r>
            <a:r>
              <a:rPr lang="en-GB" sz="1400" baseline="0" dirty="0" err="1" smtClean="0"/>
              <a:t>avons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démarré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en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septembre</a:t>
            </a:r>
            <a:r>
              <a:rPr lang="en-GB" sz="1400" baseline="0" dirty="0" smtClean="0"/>
              <a:t> 2016 la phase </a:t>
            </a:r>
            <a:r>
              <a:rPr lang="en-GB" sz="1400" baseline="0" dirty="0" err="1" smtClean="0"/>
              <a:t>opérationnelle</a:t>
            </a:r>
            <a:r>
              <a:rPr lang="en-GB" sz="1400" baseline="0" dirty="0" smtClean="0"/>
              <a:t> de </a:t>
            </a:r>
            <a:r>
              <a:rPr lang="en-GB" sz="1400" baseline="0" dirty="0" err="1" smtClean="0"/>
              <a:t>renforcement</a:t>
            </a:r>
            <a:r>
              <a:rPr lang="en-GB" sz="1400" baseline="0" dirty="0" smtClean="0"/>
              <a:t> des </a:t>
            </a:r>
            <a:r>
              <a:rPr lang="en-GB" sz="1400" baseline="0" dirty="0" err="1" smtClean="0"/>
              <a:t>capacités</a:t>
            </a:r>
            <a:endParaRPr lang="en-GB" sz="1400" baseline="0" dirty="0" smtClean="0"/>
          </a:p>
          <a:p>
            <a:r>
              <a:rPr lang="en-GB" sz="1400" baseline="0" dirty="0" smtClean="0"/>
              <a:t>des PME locales </a:t>
            </a:r>
            <a:r>
              <a:rPr lang="en-GB" sz="1400" baseline="0" dirty="0" err="1" smtClean="0"/>
              <a:t>fournisseurs</a:t>
            </a:r>
            <a:r>
              <a:rPr lang="en-GB" sz="1400" baseline="0" dirty="0" smtClean="0"/>
              <a:t> de la </a:t>
            </a:r>
            <a:r>
              <a:rPr lang="en-GB" sz="1400" baseline="0" dirty="0" err="1" smtClean="0"/>
              <a:t>filière</a:t>
            </a:r>
            <a:r>
              <a:rPr lang="en-GB" sz="1400" baseline="0" dirty="0" smtClean="0"/>
              <a:t> </a:t>
            </a:r>
            <a:r>
              <a:rPr lang="en-GB" sz="1400" baseline="0" dirty="0" err="1" smtClean="0"/>
              <a:t>hôtellerie</a:t>
            </a:r>
            <a:r>
              <a:rPr lang="en-GB" sz="1400" baseline="0" dirty="0" smtClean="0"/>
              <a:t> au </a:t>
            </a:r>
            <a:r>
              <a:rPr lang="en-GB" sz="1400" baseline="0" dirty="0" err="1" smtClean="0"/>
              <a:t>Bénin</a:t>
            </a:r>
            <a:r>
              <a:rPr lang="en-GB" sz="1400" baseline="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7600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02209-812C-4686-BE3F-FCB94FD93B8D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952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02209-812C-4686-BE3F-FCB94FD93B8D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036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261A87-EE4D-4CCC-B517-543E457C7BF3}" type="slidenum">
              <a:rPr lang="en-GB"/>
              <a:pPr/>
              <a:t>4</a:t>
            </a:fld>
            <a:endParaRPr lang="en-GB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389206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02209-812C-4686-BE3F-FCB94FD93B8D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597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261A87-EE4D-4CCC-B517-543E457C7BF3}" type="slidenum">
              <a:rPr lang="en-GB"/>
              <a:pPr/>
              <a:t>7</a:t>
            </a:fld>
            <a:endParaRPr lang="en-GB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88718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261A87-EE4D-4CCC-B517-543E457C7BF3}" type="slidenum">
              <a:rPr lang="en-GB"/>
              <a:pPr/>
              <a:t>8</a:t>
            </a:fld>
            <a:endParaRPr lang="en-GB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53290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261A87-EE4D-4CCC-B517-543E457C7BF3}" type="slidenum">
              <a:rPr lang="en-GB"/>
              <a:pPr/>
              <a:t>9</a:t>
            </a:fld>
            <a:endParaRPr lang="en-GB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919333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02209-812C-4686-BE3F-FCB94FD93B8D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2860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ABE6AE-C71E-49F9-9686-AA060145D8A8}" type="slidenum">
              <a:rPr lang="en-GB"/>
              <a:pPr/>
              <a:t>11</a:t>
            </a:fld>
            <a:endParaRPr lang="en-GB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GB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3171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ABE6AE-C71E-49F9-9686-AA060145D8A8}" type="slidenum">
              <a:rPr lang="en-GB"/>
              <a:pPr/>
              <a:t>12</a:t>
            </a:fld>
            <a:endParaRPr lang="en-GB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GB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175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A8D653-5D3E-407C-AF82-55F706E4A0BF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ADD0FB-EBC5-44AC-B227-D2638FC64059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5D01E0-6684-46EB-A6EC-0AADC785F1CC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AE5251-6496-432C-91F7-8F44111B8F80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E20C84-93C8-444A-91F3-517036FD57D6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272DD1-C55C-4984-8826-48D7975AF4C1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EC8372-F79A-4CF7-B49A-8BCF76159518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3F2659-DBA2-48AC-87EB-A8815A9D447F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52291B-D2C5-44A9-A91D-5EB55B6D73BC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E327DA-BE04-4ACD-B413-44D31D980CBD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C5B2DF-0F37-4D70-A879-8DE0E943B41B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[SLIDE TITLE]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39750" y="6569075"/>
            <a:ext cx="8207375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0"/>
              </a:spcBef>
              <a:defRPr sz="1600">
                <a:solidFill>
                  <a:srgbClr val="4F91CD"/>
                </a:solidFill>
                <a:latin typeface="Calibri" pitchFamily="34" charset="0"/>
              </a:defRPr>
            </a:lvl1pPr>
          </a:lstStyle>
          <a:p>
            <a:fld id="{88A6E4BE-CC4F-45A1-8FC0-C79F09A3FE3B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4F91CD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4F91CD"/>
          </a:solidFill>
          <a:latin typeface="Calibri" pitchFamily="34" charset="0"/>
          <a:ea typeface="MS PGothic" pitchFamily="34" charset="-128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4F91CD"/>
          </a:solidFill>
          <a:latin typeface="Calibri" pitchFamily="34" charset="0"/>
          <a:ea typeface="MS PGothic" pitchFamily="34" charset="-128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4F91CD"/>
          </a:solidFill>
          <a:latin typeface="Calibri" pitchFamily="34" charset="0"/>
          <a:ea typeface="MS PGothic" pitchFamily="34" charset="-128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4F91CD"/>
          </a:solidFill>
          <a:latin typeface="Calibri" pitchFamily="34" charset="0"/>
          <a:ea typeface="MS PGothic" pitchFamily="34" charset="-128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4F91CD"/>
          </a:solidFill>
          <a:latin typeface="Calibri" pitchFamily="34" charset="0"/>
          <a:ea typeface="MS PGothic" pitchFamily="34" charset="-128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4F91CD"/>
          </a:solidFill>
          <a:latin typeface="Calibri" pitchFamily="34" charset="0"/>
          <a:ea typeface="MS PGothic" pitchFamily="34" charset="-128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4F91CD"/>
          </a:solidFill>
          <a:latin typeface="Calibri" pitchFamily="34" charset="0"/>
          <a:ea typeface="MS PGothic" pitchFamily="34" charset="-128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4F91CD"/>
          </a:solidFill>
          <a:latin typeface="Calibri" pitchFamily="34" charset="0"/>
          <a:ea typeface="MS PGothic" pitchFamily="34" charset="-128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DB87E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CDB87E"/>
        </a:buClr>
        <a:buChar char="–"/>
        <a:defRPr sz="2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CDB87E"/>
        </a:buClr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DB87E"/>
        </a:buClr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CDB87E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CDB87E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CDB87E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CDB87E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CDB87E"/>
        </a:buClr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terprise.co.ug/linkages.ht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5384800"/>
            <a:ext cx="1865312" cy="558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1" t="10789" r="42123" b="42711"/>
          <a:stretch>
            <a:fillRect/>
          </a:stretch>
        </p:blipFill>
        <p:spPr bwMode="auto">
          <a:xfrm>
            <a:off x="-1" y="0"/>
            <a:ext cx="5254731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914400" y="4267200"/>
            <a:ext cx="7315200" cy="1066800"/>
          </a:xfrm>
          <a:prstGeom prst="rect">
            <a:avLst/>
          </a:prstGeom>
          <a:solidFill>
            <a:schemeClr val="bg1">
              <a:alpha val="83000"/>
            </a:scheme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/>
            <a:r>
              <a:rPr lang="en-US" sz="2400" dirty="0" err="1" smtClean="0">
                <a:solidFill>
                  <a:srgbClr val="D7A107"/>
                </a:solidFill>
                <a:latin typeface="Berlin Sans FB" pitchFamily="34" charset="0"/>
                <a:ea typeface="SimSun" pitchFamily="2" charset="-122"/>
              </a:rPr>
              <a:t>Présenté</a:t>
            </a:r>
            <a:r>
              <a:rPr lang="en-US" sz="2400" dirty="0" smtClean="0">
                <a:solidFill>
                  <a:srgbClr val="D7A107"/>
                </a:solidFill>
                <a:latin typeface="Berlin Sans FB" pitchFamily="34" charset="0"/>
                <a:ea typeface="SimSun" pitchFamily="2" charset="-122"/>
              </a:rPr>
              <a:t> par :  Dorothé GOUNON, </a:t>
            </a:r>
            <a:r>
              <a:rPr lang="en-US" sz="2400" dirty="0" err="1" smtClean="0">
                <a:solidFill>
                  <a:srgbClr val="D7A107"/>
                </a:solidFill>
                <a:latin typeface="Berlin Sans FB" pitchFamily="34" charset="0"/>
                <a:ea typeface="SimSun" pitchFamily="2" charset="-122"/>
              </a:rPr>
              <a:t>Directeur</a:t>
            </a:r>
            <a:r>
              <a:rPr lang="en-US" sz="2400" dirty="0" smtClean="0">
                <a:solidFill>
                  <a:srgbClr val="D7A107"/>
                </a:solidFill>
                <a:latin typeface="Berlin Sans FB" pitchFamily="34" charset="0"/>
                <a:ea typeface="SimSun" pitchFamily="2" charset="-122"/>
              </a:rPr>
              <a:t> </a:t>
            </a:r>
            <a:r>
              <a:rPr lang="en-US" sz="2400" dirty="0" err="1" smtClean="0">
                <a:solidFill>
                  <a:srgbClr val="D7A107"/>
                </a:solidFill>
                <a:latin typeface="Berlin Sans FB" pitchFamily="34" charset="0"/>
                <a:ea typeface="SimSun" pitchFamily="2" charset="-122"/>
              </a:rPr>
              <a:t>Général</a:t>
            </a:r>
            <a:r>
              <a:rPr lang="en-US" sz="2400" dirty="0" smtClean="0">
                <a:solidFill>
                  <a:srgbClr val="D7A107"/>
                </a:solidFill>
                <a:latin typeface="Berlin Sans FB" pitchFamily="34" charset="0"/>
                <a:ea typeface="SimSun" pitchFamily="2" charset="-122"/>
              </a:rPr>
              <a:t> du </a:t>
            </a:r>
            <a:r>
              <a:rPr lang="en-US" sz="2400" dirty="0" err="1" smtClean="0">
                <a:solidFill>
                  <a:srgbClr val="D7A107"/>
                </a:solidFill>
                <a:latin typeface="Berlin Sans FB" pitchFamily="34" charset="0"/>
                <a:ea typeface="SimSun" pitchFamily="2" charset="-122"/>
              </a:rPr>
              <a:t>CePEPE</a:t>
            </a:r>
            <a:endParaRPr lang="en-US" sz="1200" dirty="0">
              <a:ea typeface="SimSun" pitchFamily="2" charset="-122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762000" y="762000"/>
            <a:ext cx="7543800" cy="2489886"/>
            <a:chOff x="762000" y="1676400"/>
            <a:chExt cx="7543800" cy="2489886"/>
          </a:xfrm>
        </p:grpSpPr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762000" y="1676400"/>
              <a:ext cx="7543800" cy="1524000"/>
            </a:xfrm>
            <a:prstGeom prst="rect">
              <a:avLst/>
            </a:prstGeom>
            <a:solidFill>
              <a:schemeClr val="bg1">
                <a:alpha val="6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ts val="600"/>
                </a:spcBef>
              </a:pPr>
              <a:r>
                <a:rPr lang="en-US" sz="4000" b="1" dirty="0" smtClean="0">
                  <a:latin typeface="Arial" pitchFamily="34" charset="0"/>
                  <a:ea typeface="SimSun" pitchFamily="2" charset="-122"/>
                </a:rPr>
                <a:t>Le </a:t>
              </a:r>
              <a:r>
                <a:rPr lang="en-US" sz="4000" b="1" dirty="0" err="1" smtClean="0">
                  <a:latin typeface="Arial" pitchFamily="34" charset="0"/>
                  <a:ea typeface="SimSun" pitchFamily="2" charset="-122"/>
                </a:rPr>
                <a:t>programme</a:t>
              </a:r>
              <a:r>
                <a:rPr lang="en-US" sz="4000" b="1" dirty="0" smtClean="0">
                  <a:latin typeface="Arial" pitchFamily="34" charset="0"/>
                  <a:ea typeface="SimSun" pitchFamily="2" charset="-122"/>
                </a:rPr>
                <a:t> Business Linkages </a:t>
              </a:r>
              <a:endParaRPr lang="en-US" sz="1200" dirty="0">
                <a:ea typeface="SimSun" pitchFamily="2" charset="-122"/>
              </a:endParaRPr>
            </a:p>
          </p:txBody>
        </p:sp>
        <p:sp>
          <p:nvSpPr>
            <p:cNvPr id="13" name="Text Box 6"/>
            <p:cNvSpPr txBox="1">
              <a:spLocks noChangeArrowheads="1"/>
            </p:cNvSpPr>
            <p:nvPr/>
          </p:nvSpPr>
          <p:spPr bwMode="auto">
            <a:xfrm>
              <a:off x="762000" y="3200400"/>
              <a:ext cx="7543800" cy="965886"/>
            </a:xfrm>
            <a:prstGeom prst="rect">
              <a:avLst/>
            </a:prstGeom>
            <a:solidFill>
              <a:schemeClr val="bg1">
                <a:alpha val="6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ts val="600"/>
                </a:spcBef>
              </a:pPr>
              <a:r>
                <a:rPr lang="en-US" sz="2800" i="1" dirty="0" err="1" smtClean="0">
                  <a:latin typeface="Arial" pitchFamily="34" charset="0"/>
                  <a:ea typeface="SimSun" pitchFamily="2" charset="-122"/>
                </a:rPr>
                <a:t>Créer</a:t>
              </a:r>
              <a:r>
                <a:rPr lang="en-US" sz="2800" i="1" dirty="0" smtClean="0">
                  <a:latin typeface="Arial" pitchFamily="34" charset="0"/>
                  <a:ea typeface="SimSun" pitchFamily="2" charset="-122"/>
                </a:rPr>
                <a:t> des liens entre les </a:t>
              </a:r>
              <a:r>
                <a:rPr lang="en-US" sz="2800" i="1" dirty="0" err="1" smtClean="0">
                  <a:latin typeface="Arial" pitchFamily="34" charset="0"/>
                  <a:ea typeface="SimSun" pitchFamily="2" charset="-122"/>
                </a:rPr>
                <a:t>multinationales</a:t>
              </a:r>
              <a:r>
                <a:rPr lang="en-US" sz="2800" i="1" dirty="0" smtClean="0">
                  <a:latin typeface="Arial" pitchFamily="34" charset="0"/>
                  <a:ea typeface="SimSun" pitchFamily="2" charset="-122"/>
                </a:rPr>
                <a:t> et les </a:t>
              </a:r>
              <a:r>
                <a:rPr lang="en-US" sz="2800" i="1" dirty="0" err="1" smtClean="0">
                  <a:latin typeface="Arial" pitchFamily="34" charset="0"/>
                  <a:ea typeface="SimSun" pitchFamily="2" charset="-122"/>
                </a:rPr>
                <a:t>entreprises</a:t>
              </a:r>
              <a:r>
                <a:rPr lang="en-US" sz="2800" i="1" dirty="0" smtClean="0">
                  <a:latin typeface="Arial" pitchFamily="34" charset="0"/>
                  <a:ea typeface="SimSun" pitchFamily="2" charset="-122"/>
                </a:rPr>
                <a:t> locales</a:t>
              </a:r>
              <a:endParaRPr lang="en-US" sz="2800" i="1" dirty="0">
                <a:ea typeface="SimSun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77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Objectif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5"/>
          <p:cNvSpPr txBox="1">
            <a:spLocks/>
          </p:cNvSpPr>
          <p:nvPr/>
        </p:nvSpPr>
        <p:spPr bwMode="auto">
          <a:xfrm>
            <a:off x="4648200" y="914400"/>
            <a:ext cx="3960813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–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•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en-GB" sz="2800" kern="1200" dirty="0">
              <a:latin typeface="Calibri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800600"/>
          </a:xfrm>
        </p:spPr>
        <p:txBody>
          <a:bodyPr/>
          <a:lstStyle/>
          <a:p>
            <a:pPr marL="0" indent="0" algn="ctr">
              <a:buNone/>
            </a:pPr>
            <a:r>
              <a:rPr lang="fr-CH" noProof="0" dirty="0" smtClean="0"/>
              <a:t>Faciliter la création de nouveaux liens et l'approfondissement des relations existantes pour les rendre plus durables, sur la base de:</a:t>
            </a:r>
            <a:br>
              <a:rPr lang="fr-CH" noProof="0" dirty="0" smtClean="0"/>
            </a:br>
            <a:endParaRPr lang="fr-CH" noProof="0" dirty="0" smtClean="0"/>
          </a:p>
          <a:p>
            <a:r>
              <a:rPr lang="fr-CH" noProof="0" dirty="0" smtClean="0"/>
              <a:t>l'</a:t>
            </a:r>
            <a:r>
              <a:rPr lang="fr-CH" noProof="0" dirty="0" err="1" smtClean="0"/>
              <a:t>interêt</a:t>
            </a:r>
            <a:r>
              <a:rPr lang="fr-CH" noProof="0" dirty="0" smtClean="0"/>
              <a:t> mutuel des acteurs impliqués</a:t>
            </a:r>
            <a:br>
              <a:rPr lang="fr-CH" noProof="0" dirty="0" smtClean="0"/>
            </a:br>
            <a:endParaRPr lang="fr-CH" noProof="0" dirty="0" smtClean="0"/>
          </a:p>
          <a:p>
            <a:r>
              <a:rPr lang="fr-CH" noProof="0" dirty="0" smtClean="0"/>
              <a:t>une logique commerciale qui permet un partenariat gagnant-gagnant</a:t>
            </a:r>
            <a:br>
              <a:rPr lang="fr-CH" noProof="0" dirty="0" smtClean="0"/>
            </a:br>
            <a:endParaRPr lang="fr-CH" noProof="0" dirty="0" smtClean="0"/>
          </a:p>
          <a:p>
            <a:r>
              <a:rPr lang="fr-CH" noProof="0" dirty="0" smtClean="0"/>
              <a:t>l'engagement des agences de développement locales et d'autres parties prenantes à niveau national</a:t>
            </a:r>
          </a:p>
          <a:p>
            <a:endParaRPr lang="fr-CH" noProof="0" dirty="0" smtClean="0"/>
          </a:p>
          <a:p>
            <a:endParaRPr lang="fr-CH" noProof="0" dirty="0"/>
          </a:p>
        </p:txBody>
      </p:sp>
    </p:spTree>
    <p:extLst>
      <p:ext uri="{BB962C8B-B14F-4D97-AF65-F5344CB8AC3E}">
        <p14:creationId xmlns:p14="http://schemas.microsoft.com/office/powerpoint/2010/main" val="215249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 descr="Image result for small company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2055" name="Picture 7" descr="https://cdn0.iconfinder.com/data/icons/large-glossy-icons/512/Factor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1683263" cy="168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https://consumeraffairs.global.ssl.fastly.net/files/news/Small-Busines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249" y="1255315"/>
            <a:ext cx="1672551" cy="167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52400" y="27432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1800" dirty="0" smtClean="0">
                <a:latin typeface="+mn-lt"/>
                <a:ea typeface="+mn-ea"/>
                <a:cs typeface="+mn-cs"/>
              </a:rPr>
              <a:t>Grandes</a:t>
            </a:r>
            <a:r>
              <a:rPr lang="en-GB" sz="1800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1800" dirty="0" err="1" smtClean="0">
                <a:latin typeface="+mn-lt"/>
                <a:ea typeface="+mn-ea"/>
                <a:cs typeface="+mn-cs"/>
              </a:rPr>
              <a:t>entreprises</a:t>
            </a:r>
            <a:endParaRPr lang="en-GB" sz="1800" dirty="0"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91400" y="27432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 smtClean="0">
                <a:latin typeface="+mn-lt"/>
                <a:ea typeface="+mn-ea"/>
                <a:cs typeface="+mn-cs"/>
              </a:rPr>
              <a:t>PME</a:t>
            </a:r>
            <a:endParaRPr lang="en-GB" sz="1800" dirty="0">
              <a:latin typeface="+mn-lt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90600" y="5802868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 err="1" smtClean="0">
                <a:latin typeface="+mn-lt"/>
                <a:ea typeface="+mn-ea"/>
                <a:cs typeface="+mn-cs"/>
              </a:rPr>
              <a:t>Agences</a:t>
            </a:r>
            <a:r>
              <a:rPr lang="en-GB" sz="1800" dirty="0" smtClean="0">
                <a:latin typeface="+mn-lt"/>
                <a:ea typeface="+mn-ea"/>
                <a:cs typeface="+mn-cs"/>
              </a:rPr>
              <a:t> de </a:t>
            </a:r>
            <a:r>
              <a:rPr lang="en-GB" sz="1800" dirty="0" err="1" smtClean="0">
                <a:latin typeface="+mn-lt"/>
                <a:ea typeface="+mn-ea"/>
                <a:cs typeface="+mn-cs"/>
              </a:rPr>
              <a:t>développement</a:t>
            </a:r>
            <a:r>
              <a:rPr lang="en-GB" sz="1800" dirty="0" smtClean="0">
                <a:latin typeface="+mn-lt"/>
                <a:ea typeface="+mn-ea"/>
                <a:cs typeface="+mn-cs"/>
              </a:rPr>
              <a:t> et </a:t>
            </a:r>
            <a:r>
              <a:rPr lang="en-GB" sz="1800" dirty="0" err="1" smtClean="0">
                <a:latin typeface="+mn-lt"/>
                <a:ea typeface="+mn-ea"/>
                <a:cs typeface="+mn-cs"/>
              </a:rPr>
              <a:t>prestataires</a:t>
            </a:r>
            <a:r>
              <a:rPr lang="en-GB" sz="1800" dirty="0" smtClean="0">
                <a:latin typeface="+mn-lt"/>
                <a:ea typeface="+mn-ea"/>
                <a:cs typeface="+mn-cs"/>
              </a:rPr>
              <a:t> des services aux </a:t>
            </a:r>
            <a:r>
              <a:rPr lang="en-GB" sz="1800" dirty="0" err="1" smtClean="0">
                <a:latin typeface="+mn-lt"/>
                <a:ea typeface="+mn-ea"/>
                <a:cs typeface="+mn-cs"/>
              </a:rPr>
              <a:t>entreprises</a:t>
            </a:r>
            <a:endParaRPr lang="en-GB" sz="1800" dirty="0">
              <a:latin typeface="+mn-lt"/>
              <a:ea typeface="+mn-ea"/>
              <a:cs typeface="+mn-cs"/>
            </a:endParaRPr>
          </a:p>
        </p:txBody>
      </p:sp>
      <p:sp>
        <p:nvSpPr>
          <p:cNvPr id="20" name="Pentagon 19"/>
          <p:cNvSpPr/>
          <p:nvPr/>
        </p:nvSpPr>
        <p:spPr bwMode="auto">
          <a:xfrm rot="10800000">
            <a:off x="2895599" y="2438400"/>
            <a:ext cx="3581401" cy="623327"/>
          </a:xfrm>
          <a:prstGeom prst="homePlat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25" name="Up Arrow 24"/>
          <p:cNvSpPr/>
          <p:nvPr/>
        </p:nvSpPr>
        <p:spPr bwMode="auto">
          <a:xfrm>
            <a:off x="3733800" y="1085185"/>
            <a:ext cx="663691" cy="3041283"/>
          </a:xfrm>
          <a:prstGeom prst="upArrow">
            <a:avLst/>
          </a:prstGeom>
          <a:solidFill>
            <a:srgbClr val="CCECFF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5" name="Up Arrow 34"/>
          <p:cNvSpPr/>
          <p:nvPr/>
        </p:nvSpPr>
        <p:spPr bwMode="auto">
          <a:xfrm>
            <a:off x="5051309" y="1085185"/>
            <a:ext cx="663691" cy="3041283"/>
          </a:xfrm>
          <a:prstGeom prst="upArrow">
            <a:avLst/>
          </a:prstGeom>
          <a:solidFill>
            <a:srgbClr val="CCECFF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22" name="Right Arrow 21"/>
          <p:cNvSpPr/>
          <p:nvPr/>
        </p:nvSpPr>
        <p:spPr bwMode="auto">
          <a:xfrm>
            <a:off x="2743200" y="1371600"/>
            <a:ext cx="4267200" cy="856257"/>
          </a:xfrm>
          <a:prstGeom prst="rightArrow">
            <a:avLst/>
          </a:prstGeom>
          <a:solidFill>
            <a:srgbClr val="FFB547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1800" dirty="0">
                <a:latin typeface="+mn-lt"/>
                <a:ea typeface="+mn-ea"/>
                <a:cs typeface="+mn-cs"/>
              </a:rPr>
              <a:t>sous-</a:t>
            </a:r>
            <a:r>
              <a:rPr lang="en-GB" sz="1800" dirty="0" err="1">
                <a:latin typeface="+mn-lt"/>
                <a:ea typeface="+mn-ea"/>
                <a:cs typeface="+mn-cs"/>
              </a:rPr>
              <a:t>traitance</a:t>
            </a:r>
            <a:r>
              <a:rPr lang="en-GB" sz="1800" dirty="0">
                <a:latin typeface="+mn-lt"/>
                <a:ea typeface="+mn-ea"/>
                <a:cs typeface="+mn-cs"/>
              </a:rPr>
              <a:t> et </a:t>
            </a:r>
            <a:r>
              <a:rPr lang="en-GB" sz="1800" dirty="0" err="1">
                <a:latin typeface="+mn-lt"/>
                <a:ea typeface="+mn-ea"/>
                <a:cs typeface="+mn-cs"/>
              </a:rPr>
              <a:t>approvisionnement</a:t>
            </a:r>
            <a:r>
              <a:rPr lang="en-GB" sz="1800" dirty="0">
                <a:latin typeface="+mn-lt"/>
                <a:ea typeface="+mn-ea"/>
                <a:cs typeface="+mn-cs"/>
              </a:rPr>
              <a:t> local</a:t>
            </a:r>
          </a:p>
        </p:txBody>
      </p:sp>
      <p:sp>
        <p:nvSpPr>
          <p:cNvPr id="24" name="Left Arrow 23"/>
          <p:cNvSpPr/>
          <p:nvPr/>
        </p:nvSpPr>
        <p:spPr bwMode="auto">
          <a:xfrm>
            <a:off x="2667000" y="2133600"/>
            <a:ext cx="4267200" cy="856800"/>
          </a:xfrm>
          <a:prstGeom prst="leftArrow">
            <a:avLst/>
          </a:prstGeom>
          <a:solidFill>
            <a:srgbClr val="92D050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1800" dirty="0" smtClean="0">
                <a:latin typeface="+mn-lt"/>
                <a:ea typeface="+mn-ea"/>
                <a:cs typeface="+mn-cs"/>
              </a:rPr>
              <a:t>nouveaux clients, </a:t>
            </a:r>
            <a:r>
              <a:rPr lang="en-GB" sz="1800" dirty="0" err="1" smtClean="0">
                <a:latin typeface="+mn-lt"/>
                <a:ea typeface="+mn-ea"/>
                <a:cs typeface="+mn-cs"/>
              </a:rPr>
              <a:t>marché</a:t>
            </a:r>
            <a:r>
              <a:rPr lang="en-GB" sz="1800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1800" dirty="0" err="1" smtClean="0">
                <a:latin typeface="+mn-lt"/>
                <a:ea typeface="+mn-ea"/>
                <a:cs typeface="+mn-cs"/>
              </a:rPr>
              <a:t>produits</a:t>
            </a:r>
            <a:r>
              <a:rPr lang="en-GB" sz="1800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1800" dirty="0" err="1" smtClean="0">
                <a:latin typeface="+mn-lt"/>
                <a:ea typeface="+mn-ea"/>
                <a:cs typeface="+mn-cs"/>
              </a:rPr>
              <a:t>locaux</a:t>
            </a:r>
            <a:endParaRPr lang="en-GB" sz="1800" dirty="0">
              <a:latin typeface="+mn-lt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387568" y="4126468"/>
            <a:ext cx="2735204" cy="369332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 smtClean="0">
                <a:latin typeface="+mn-lt"/>
                <a:ea typeface="+mn-ea"/>
                <a:cs typeface="+mn-cs"/>
              </a:rPr>
              <a:t>assistance et </a:t>
            </a:r>
            <a:r>
              <a:rPr lang="en-GB" sz="1800" dirty="0" err="1" smtClean="0">
                <a:latin typeface="+mn-lt"/>
                <a:ea typeface="+mn-ea"/>
                <a:cs typeface="+mn-cs"/>
              </a:rPr>
              <a:t>mise</a:t>
            </a:r>
            <a:r>
              <a:rPr lang="en-GB" sz="1800" dirty="0" smtClean="0">
                <a:latin typeface="+mn-lt"/>
                <a:ea typeface="+mn-ea"/>
                <a:cs typeface="+mn-cs"/>
              </a:rPr>
              <a:t> à </a:t>
            </a:r>
            <a:r>
              <a:rPr lang="en-GB" sz="1800" dirty="0" err="1" smtClean="0">
                <a:latin typeface="+mn-lt"/>
                <a:ea typeface="+mn-ea"/>
                <a:cs typeface="+mn-cs"/>
              </a:rPr>
              <a:t>niveau</a:t>
            </a:r>
            <a:endParaRPr lang="en-GB" sz="1800" dirty="0">
              <a:latin typeface="+mn-lt"/>
              <a:ea typeface="+mn-ea"/>
              <a:cs typeface="+mn-cs"/>
            </a:endParaRPr>
          </a:p>
        </p:txBody>
      </p:sp>
      <p:sp>
        <p:nvSpPr>
          <p:cNvPr id="37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694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none" strike="noStrike" kern="0" cap="none" spc="0" normalizeH="0" baseline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 </a:t>
            </a: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acteurs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1600200" y="4267199"/>
            <a:ext cx="5967488" cy="1738485"/>
            <a:chOff x="2438400" y="4267199"/>
            <a:chExt cx="5967488" cy="1738485"/>
          </a:xfrm>
        </p:grpSpPr>
        <p:pic>
          <p:nvPicPr>
            <p:cNvPr id="2059" name="Picture 11" descr="http://www.googleapps--backup.com/images/government-icon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8400" y="4372616"/>
              <a:ext cx="1735139" cy="14984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1" name="Picture 13" descr="http://c279160.r60.cf1.rackcdn.com/assets/blog_post/meta_og_image/122/businessdevelopment_icon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5864" y="4267199"/>
              <a:ext cx="2622847" cy="1738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Plus 13"/>
            <p:cNvSpPr/>
            <p:nvPr/>
          </p:nvSpPr>
          <p:spPr bwMode="auto">
            <a:xfrm>
              <a:off x="4208242" y="4935949"/>
              <a:ext cx="624651" cy="530278"/>
            </a:xfrm>
            <a:prstGeom prst="mathPlus">
              <a:avLst/>
            </a:prstGeom>
            <a:solidFill>
              <a:srgbClr val="FFC000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</p:txBody>
        </p:sp>
        <p:sp>
          <p:nvSpPr>
            <p:cNvPr id="38" name="Plus 37"/>
            <p:cNvSpPr/>
            <p:nvPr/>
          </p:nvSpPr>
          <p:spPr bwMode="auto">
            <a:xfrm>
              <a:off x="6621874" y="4935949"/>
              <a:ext cx="624651" cy="530278"/>
            </a:xfrm>
            <a:prstGeom prst="mathPlus">
              <a:avLst/>
            </a:prstGeom>
            <a:solidFill>
              <a:srgbClr val="FFC000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</p:txBody>
        </p:sp>
        <p:pic>
          <p:nvPicPr>
            <p:cNvPr id="2062" name="Picture 14" descr="P:\My Documents\My Pictures\UNCTAD_logo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2030" y="4420299"/>
              <a:ext cx="1113858" cy="13709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4993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57200" y="838200"/>
            <a:ext cx="4038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fr-CH" sz="2000" b="1" u="sng" noProof="0" dirty="0" smtClean="0"/>
              <a:t>Multinationales ou Gr. Entreprises</a:t>
            </a:r>
          </a:p>
          <a:p>
            <a:r>
              <a:rPr lang="fr-CH" sz="2000" dirty="0"/>
              <a:t>S</a:t>
            </a:r>
            <a:r>
              <a:rPr lang="fr-CH" sz="2000" noProof="0" dirty="0" err="1" smtClean="0"/>
              <a:t>tructure</a:t>
            </a:r>
            <a:r>
              <a:rPr lang="fr-CH" sz="2000" noProof="0" dirty="0" smtClean="0"/>
              <a:t> d'approvisionnement fiable</a:t>
            </a:r>
          </a:p>
          <a:p>
            <a:r>
              <a:rPr lang="fr-CH" sz="2000" dirty="0"/>
              <a:t>R</a:t>
            </a:r>
            <a:r>
              <a:rPr lang="fr-CH" sz="2000" noProof="0" dirty="0" smtClean="0"/>
              <a:t>éduction de coût</a:t>
            </a:r>
          </a:p>
          <a:p>
            <a:r>
              <a:rPr lang="fr-CH" sz="2000" dirty="0"/>
              <a:t>F</a:t>
            </a:r>
            <a:r>
              <a:rPr lang="fr-CH" sz="2000" noProof="0" dirty="0" err="1" smtClean="0"/>
              <a:t>lexibilité</a:t>
            </a:r>
            <a:r>
              <a:rPr lang="fr-CH" sz="2000" noProof="0" dirty="0" smtClean="0"/>
              <a:t> et rapidité</a:t>
            </a:r>
          </a:p>
          <a:p>
            <a:r>
              <a:rPr lang="fr-CH" sz="2000" dirty="0"/>
              <a:t>G</a:t>
            </a:r>
            <a:r>
              <a:rPr lang="fr-CH" sz="2000" noProof="0" dirty="0" err="1" smtClean="0"/>
              <a:t>ains</a:t>
            </a:r>
            <a:r>
              <a:rPr lang="fr-CH" sz="2000" noProof="0" dirty="0" smtClean="0"/>
              <a:t> de productivité, de la spécialisation et de l'externalisation</a:t>
            </a:r>
          </a:p>
          <a:p>
            <a:r>
              <a:rPr lang="fr-CH" sz="2000" dirty="0"/>
              <a:t>M</a:t>
            </a:r>
            <a:r>
              <a:rPr lang="fr-CH" sz="2000" noProof="0" dirty="0" err="1" smtClean="0"/>
              <a:t>eilleure</a:t>
            </a:r>
            <a:r>
              <a:rPr lang="fr-CH" sz="2000" noProof="0" dirty="0" smtClean="0"/>
              <a:t> utilisation des ressources propres pour processus et activités de base</a:t>
            </a:r>
          </a:p>
          <a:p>
            <a:r>
              <a:rPr lang="fr-CH" sz="2000" dirty="0"/>
              <a:t>A</a:t>
            </a:r>
            <a:r>
              <a:rPr lang="fr-CH" sz="2000" noProof="0" dirty="0" err="1" smtClean="0"/>
              <a:t>ugmentation</a:t>
            </a:r>
            <a:r>
              <a:rPr lang="fr-CH" sz="2000" noProof="0" dirty="0" smtClean="0"/>
              <a:t> de la productivité</a:t>
            </a:r>
            <a:endParaRPr lang="fr-CH" sz="2000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838200"/>
            <a:ext cx="4038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fr-CH" sz="2000" b="1" u="sng" noProof="0" dirty="0" smtClean="0"/>
              <a:t>Petits et Moyennes Entreprises</a:t>
            </a:r>
          </a:p>
          <a:p>
            <a:r>
              <a:rPr lang="fr-CH" sz="2000" noProof="0" dirty="0" smtClean="0"/>
              <a:t>augmentation des ventes et/ou des exportations</a:t>
            </a:r>
          </a:p>
          <a:p>
            <a:r>
              <a:rPr lang="fr-CH" sz="2000" noProof="0" dirty="0" smtClean="0"/>
              <a:t>Croissance de la clientèle</a:t>
            </a:r>
          </a:p>
          <a:p>
            <a:r>
              <a:rPr lang="fr-CH" sz="2000" dirty="0"/>
              <a:t>A</a:t>
            </a:r>
            <a:r>
              <a:rPr lang="fr-CH" sz="2000" noProof="0" dirty="0" err="1" smtClean="0"/>
              <a:t>ccès</a:t>
            </a:r>
            <a:r>
              <a:rPr lang="fr-CH" sz="2000" noProof="0" dirty="0" smtClean="0"/>
              <a:t> à l'information, à la technologie et aux processus managériaux</a:t>
            </a:r>
          </a:p>
          <a:p>
            <a:r>
              <a:rPr lang="fr-CH" sz="2000" noProof="0" dirty="0" smtClean="0"/>
              <a:t>Accès au coaching et aux conseils techniques de la CNUCED</a:t>
            </a:r>
          </a:p>
          <a:p>
            <a:r>
              <a:rPr lang="fr-CH" sz="2000" dirty="0"/>
              <a:t>A</a:t>
            </a:r>
            <a:r>
              <a:rPr lang="fr-CH" sz="2000" noProof="0" dirty="0" err="1" smtClean="0"/>
              <a:t>mélioration</a:t>
            </a:r>
            <a:r>
              <a:rPr lang="fr-CH" sz="2000" noProof="0" dirty="0" smtClean="0"/>
              <a:t> de la compétitivité, des normes de qualité et compétences managériales</a:t>
            </a:r>
            <a:endParaRPr lang="fr-CH" sz="2000" noProof="0" dirty="0"/>
          </a:p>
        </p:txBody>
      </p:sp>
      <p:sp>
        <p:nvSpPr>
          <p:cNvPr id="6" name="Rectangle 5"/>
          <p:cNvSpPr/>
          <p:nvPr/>
        </p:nvSpPr>
        <p:spPr>
          <a:xfrm>
            <a:off x="626075" y="5715000"/>
            <a:ext cx="7848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latin typeface="Calibri" pitchFamily="34" charset="0"/>
              </a:rPr>
              <a:t>Ce qui </a:t>
            </a:r>
            <a:r>
              <a:rPr lang="en-US" sz="2000" i="1" dirty="0" err="1" smtClean="0">
                <a:latin typeface="Calibri" pitchFamily="34" charset="0"/>
              </a:rPr>
              <a:t>contribue</a:t>
            </a:r>
            <a:r>
              <a:rPr lang="en-US" sz="2000" i="1" dirty="0" smtClean="0">
                <a:latin typeface="Calibri" pitchFamily="34" charset="0"/>
              </a:rPr>
              <a:t> au </a:t>
            </a:r>
            <a:r>
              <a:rPr lang="en-US" sz="2000" i="1" dirty="0" err="1" smtClean="0">
                <a:latin typeface="Calibri" pitchFamily="34" charset="0"/>
              </a:rPr>
              <a:t>développement</a:t>
            </a:r>
            <a:r>
              <a:rPr lang="en-US" sz="2000" i="1" dirty="0" smtClean="0">
                <a:latin typeface="Calibri" pitchFamily="34" charset="0"/>
              </a:rPr>
              <a:t> </a:t>
            </a:r>
            <a:r>
              <a:rPr lang="en-US" sz="2000" i="1" dirty="0" err="1" smtClean="0">
                <a:latin typeface="Calibri" pitchFamily="34" charset="0"/>
              </a:rPr>
              <a:t>économique</a:t>
            </a:r>
            <a:r>
              <a:rPr lang="en-US" sz="2000" i="1" dirty="0" smtClean="0">
                <a:latin typeface="Calibri" pitchFamily="34" charset="0"/>
              </a:rPr>
              <a:t> du pays</a:t>
            </a:r>
            <a:endParaRPr lang="en-GB" dirty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694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none" strike="noStrike" kern="0" cap="none" spc="0" normalizeH="0" baseline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 </a:t>
            </a: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avantages</a:t>
            </a:r>
            <a:r>
              <a:rPr kumimoji="0" lang="en-GB" sz="2800" i="0" u="none" strike="noStrike" kern="0" cap="none" spc="0" normalizeH="0" baseline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  <a:r>
              <a:rPr kumimoji="0" lang="en-GB" sz="2800" i="0" u="none" strike="noStrike" kern="0" cap="none" spc="0" normalizeH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GB" sz="2800" i="0" u="none" strike="noStrike" kern="0" cap="none" spc="0" normalizeH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augmention</a:t>
            </a:r>
            <a:r>
              <a:rPr kumimoji="0" lang="en-GB" sz="2800" i="0" u="none" strike="noStrike" kern="0" cap="none" spc="0" normalizeH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 la </a:t>
            </a:r>
            <a:r>
              <a:rPr kumimoji="0" lang="en-GB" sz="2800" i="0" u="none" strike="noStrike" kern="0" cap="none" spc="0" normalizeH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productivité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findicons.com/files/icons/2710/school_stuff/512/ruler512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37341"/>
            <a:ext cx="30480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media.licdn.com/mpr/mpr/p/7/005/06a/340/35e2a0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378" y="724929"/>
            <a:ext cx="3065764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694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none" strike="noStrike" kern="0" cap="none" spc="0" normalizeH="0" baseline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 </a:t>
            </a: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défi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04800" y="914400"/>
            <a:ext cx="2590800" cy="2364259"/>
            <a:chOff x="304800" y="1066800"/>
            <a:chExt cx="2590800" cy="2364259"/>
          </a:xfrm>
        </p:grpSpPr>
        <p:pic>
          <p:nvPicPr>
            <p:cNvPr id="8" name="Picture 7" descr="https://cdn0.iconfinder.com/data/icons/large-glossy-icons/512/Factory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" y="1066800"/>
              <a:ext cx="1981199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304800" y="3061727"/>
              <a:ext cx="2590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 err="1" smtClean="0">
                  <a:latin typeface="+mn-lt"/>
                  <a:ea typeface="+mn-ea"/>
                  <a:cs typeface="+mn-cs"/>
                </a:rPr>
                <a:t>Grandes</a:t>
              </a:r>
              <a:r>
                <a:rPr lang="en-GB" sz="1800" dirty="0" smtClean="0">
                  <a:latin typeface="+mn-lt"/>
                  <a:ea typeface="+mn-ea"/>
                  <a:cs typeface="+mn-cs"/>
                </a:rPr>
                <a:t> </a:t>
              </a:r>
              <a:r>
                <a:rPr lang="en-GB" sz="1800" dirty="0" err="1" smtClean="0">
                  <a:latin typeface="+mn-lt"/>
                  <a:ea typeface="+mn-ea"/>
                  <a:cs typeface="+mn-cs"/>
                </a:rPr>
                <a:t>entreprises</a:t>
              </a:r>
              <a:endParaRPr lang="en-GB" sz="1800" dirty="0"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553200" y="4191000"/>
            <a:ext cx="1945085" cy="2162017"/>
            <a:chOff x="6741715" y="1255315"/>
            <a:chExt cx="1945085" cy="2162017"/>
          </a:xfrm>
        </p:grpSpPr>
        <p:pic>
          <p:nvPicPr>
            <p:cNvPr id="11" name="Picture 9" descr="https://consumeraffairs.global.ssl.fastly.net/files/news/Small-Business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41715" y="1255315"/>
              <a:ext cx="1945085" cy="19450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7239000" y="3048000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 smtClean="0">
                  <a:latin typeface="+mn-lt"/>
                  <a:ea typeface="+mn-ea"/>
                  <a:cs typeface="+mn-cs"/>
                </a:rPr>
                <a:t>PME</a:t>
              </a:r>
              <a:endParaRPr lang="en-GB" sz="1800" dirty="0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6" name="Right Arrow 15"/>
          <p:cNvSpPr/>
          <p:nvPr/>
        </p:nvSpPr>
        <p:spPr bwMode="auto">
          <a:xfrm rot="10800000">
            <a:off x="3124200" y="1511643"/>
            <a:ext cx="838200" cy="89586"/>
          </a:xfrm>
          <a:prstGeom prst="rightArrow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85303" y="737286"/>
            <a:ext cx="4931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latin typeface="+mn-lt"/>
                <a:ea typeface="+mn-ea"/>
                <a:cs typeface="+mn-cs"/>
              </a:rPr>
              <a:t>Standards </a:t>
            </a:r>
            <a:r>
              <a:rPr lang="en-GB" sz="2000" i="1" dirty="0" err="1" smtClean="0">
                <a:latin typeface="+mn-lt"/>
                <a:ea typeface="+mn-ea"/>
                <a:cs typeface="+mn-cs"/>
              </a:rPr>
              <a:t>internationaux</a:t>
            </a:r>
            <a:r>
              <a:rPr lang="en-GB" sz="2000" i="1" dirty="0" smtClean="0">
                <a:latin typeface="+mn-lt"/>
                <a:ea typeface="+mn-ea"/>
                <a:cs typeface="+mn-cs"/>
              </a:rPr>
              <a:t>  de </a:t>
            </a:r>
            <a:r>
              <a:rPr lang="en-GB" sz="2000" i="1" dirty="0" err="1" smtClean="0">
                <a:latin typeface="+mn-lt"/>
                <a:ea typeface="+mn-ea"/>
                <a:cs typeface="+mn-cs"/>
              </a:rPr>
              <a:t>qualité</a:t>
            </a:r>
            <a:endParaRPr lang="en-GB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3416643" y="5772090"/>
            <a:ext cx="297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err="1" smtClean="0">
                <a:latin typeface="+mn-lt"/>
                <a:ea typeface="+mn-ea"/>
                <a:cs typeface="+mn-cs"/>
              </a:rPr>
              <a:t>Biens</a:t>
            </a:r>
            <a:r>
              <a:rPr lang="en-GB" sz="2000" i="1" dirty="0" smtClean="0">
                <a:latin typeface="+mn-lt"/>
                <a:ea typeface="+mn-ea"/>
                <a:cs typeface="+mn-cs"/>
              </a:rPr>
              <a:t> et services </a:t>
            </a:r>
            <a:r>
              <a:rPr lang="en-GB" sz="2000" i="1" dirty="0" err="1" smtClean="0">
                <a:latin typeface="+mn-lt"/>
                <a:ea typeface="+mn-ea"/>
                <a:cs typeface="+mn-cs"/>
              </a:rPr>
              <a:t>fournis</a:t>
            </a:r>
            <a:endParaRPr lang="en-GB" i="1" dirty="0"/>
          </a:p>
        </p:txBody>
      </p:sp>
      <p:pic>
        <p:nvPicPr>
          <p:cNvPr id="3078" name="Picture 6" descr="https://cdn2.iconfinder.com/data/icons/shopping-e-commerce-3/512/delivery-51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158" y="4668218"/>
            <a:ext cx="970582" cy="97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gateshousings.com/wp-content/uploads/2014/01/Field-Service-Ico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617" y="4668151"/>
            <a:ext cx="989183" cy="98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ight Arrow 23"/>
          <p:cNvSpPr/>
          <p:nvPr/>
        </p:nvSpPr>
        <p:spPr bwMode="auto">
          <a:xfrm rot="10800000">
            <a:off x="3124201" y="5073156"/>
            <a:ext cx="838200" cy="89586"/>
          </a:xfrm>
          <a:prstGeom prst="rightArrow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9" name="Up-Down Arrow 18"/>
          <p:cNvSpPr/>
          <p:nvPr/>
        </p:nvSpPr>
        <p:spPr bwMode="auto">
          <a:xfrm>
            <a:off x="3543300" y="1905000"/>
            <a:ext cx="419101" cy="2763151"/>
          </a:xfrm>
          <a:prstGeom prst="upDownArrow">
            <a:avLst/>
          </a:prstGeom>
          <a:solidFill>
            <a:srgbClr val="FFB547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21686" y="2183028"/>
            <a:ext cx="4260313" cy="2185214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+mn-lt"/>
                <a:ea typeface="+mn-ea"/>
                <a:cs typeface="+mn-cs"/>
              </a:rPr>
              <a:t>É</a:t>
            </a:r>
            <a:r>
              <a:rPr lang="fr-FR" sz="2000" dirty="0" smtClean="0">
                <a:latin typeface="+mn-lt"/>
                <a:ea typeface="+mn-ea"/>
                <a:cs typeface="+mn-cs"/>
              </a:rPr>
              <a:t>cart </a:t>
            </a:r>
            <a:r>
              <a:rPr lang="fr-FR" sz="2000" dirty="0">
                <a:latin typeface="+mn-lt"/>
                <a:ea typeface="+mn-ea"/>
                <a:cs typeface="+mn-cs"/>
              </a:rPr>
              <a:t>de la capacité </a:t>
            </a:r>
            <a:r>
              <a:rPr lang="fr-FR" sz="2000" dirty="0" smtClean="0">
                <a:latin typeface="+mn-lt"/>
                <a:ea typeface="+mn-ea"/>
                <a:cs typeface="+mn-cs"/>
              </a:rPr>
              <a:t>d'approvisionnement en termes de: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en-GB" sz="2000" dirty="0" err="1">
                <a:latin typeface="+mn-lt"/>
                <a:ea typeface="+mn-ea"/>
                <a:cs typeface="+mn-cs"/>
              </a:rPr>
              <a:t>qualité</a:t>
            </a:r>
            <a:endParaRPr lang="en-GB" sz="2000" dirty="0">
              <a:latin typeface="+mn-lt"/>
              <a:ea typeface="+mn-ea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en-GB" sz="2000" dirty="0" err="1">
                <a:latin typeface="+mn-lt"/>
                <a:ea typeface="+mn-ea"/>
                <a:cs typeface="+mn-cs"/>
              </a:rPr>
              <a:t>quantité</a:t>
            </a:r>
            <a:endParaRPr lang="en-GB" sz="2000" dirty="0">
              <a:latin typeface="+mn-lt"/>
              <a:ea typeface="+mn-ea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en-GB" sz="2000" dirty="0" err="1">
                <a:latin typeface="+mn-lt"/>
                <a:ea typeface="+mn-ea"/>
                <a:cs typeface="+mn-cs"/>
              </a:rPr>
              <a:t>technologie</a:t>
            </a:r>
            <a:endParaRPr lang="en-GB" sz="2000" dirty="0">
              <a:latin typeface="+mn-lt"/>
              <a:ea typeface="+mn-ea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en-GB" sz="2000" dirty="0" err="1">
                <a:latin typeface="+mn-lt"/>
                <a:ea typeface="+mn-ea"/>
                <a:cs typeface="+mn-cs"/>
              </a:rPr>
              <a:t>compétences</a:t>
            </a:r>
            <a:endParaRPr lang="en-GB" sz="2000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821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77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none" strike="noStrike" kern="0" cap="none" spc="0" normalizeH="0" baseline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 </a:t>
            </a: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rôle</a:t>
            </a:r>
            <a:r>
              <a:rPr kumimoji="0" lang="en-GB" sz="2800" i="0" u="none" strike="noStrike" kern="0" cap="none" spc="0" normalizeH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des </a:t>
            </a:r>
            <a:r>
              <a:rPr kumimoji="0" lang="en-GB" sz="2800" i="0" u="none" strike="noStrike" kern="0" cap="none" spc="0" normalizeH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grandes</a:t>
            </a:r>
            <a:r>
              <a:rPr kumimoji="0" lang="en-GB" sz="2800" i="0" u="none" strike="noStrike" kern="0" cap="none" spc="0" normalizeH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GB" sz="2800" i="0" u="none" strike="noStrike" kern="0" cap="none" spc="0" normalizeH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entreprises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5"/>
          <p:cNvSpPr txBox="1">
            <a:spLocks/>
          </p:cNvSpPr>
          <p:nvPr/>
        </p:nvSpPr>
        <p:spPr bwMode="auto">
          <a:xfrm>
            <a:off x="4648200" y="914400"/>
            <a:ext cx="3960813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–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•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en-GB" sz="2800" kern="1200" dirty="0">
              <a:latin typeface="Calibri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334000"/>
          </a:xfrm>
        </p:spPr>
        <p:txBody>
          <a:bodyPr/>
          <a:lstStyle/>
          <a:p>
            <a:pPr marL="0" indent="0">
              <a:buNone/>
            </a:pPr>
            <a:r>
              <a:rPr lang="fr-CH" noProof="0" dirty="0" smtClean="0"/>
              <a:t>L'implication des multinationales/grandes entreprises dans le programme de </a:t>
            </a:r>
            <a:r>
              <a:rPr lang="fr-CH" i="1" noProof="0" dirty="0" smtClean="0"/>
              <a:t>Business Linkages </a:t>
            </a:r>
            <a:r>
              <a:rPr lang="fr-CH" noProof="0" dirty="0" smtClean="0"/>
              <a:t>est essentielle pour:</a:t>
            </a:r>
          </a:p>
          <a:p>
            <a:r>
              <a:rPr lang="fr-CH" dirty="0"/>
              <a:t>I</a:t>
            </a:r>
            <a:r>
              <a:rPr lang="fr-CH" noProof="0" dirty="0" err="1" smtClean="0"/>
              <a:t>dentifier</a:t>
            </a:r>
            <a:r>
              <a:rPr lang="fr-CH" noProof="0" dirty="0" smtClean="0"/>
              <a:t> un groupe de PME avec lesquelles elles travaillent déjà (fournisseurs, sous-traitants) pour développer leurs compétences à court - moyen terme</a:t>
            </a:r>
          </a:p>
          <a:p>
            <a:r>
              <a:rPr lang="fr-CH" dirty="0"/>
              <a:t>A</a:t>
            </a:r>
            <a:r>
              <a:rPr lang="fr-CH" noProof="0" dirty="0" err="1" smtClean="0"/>
              <a:t>ccompagner</a:t>
            </a:r>
            <a:r>
              <a:rPr lang="fr-CH" noProof="0" dirty="0" smtClean="0"/>
              <a:t> un consultant dans l'analyse de leur chaîne d'approvisionnement pour identifier les niveaux auxquels </a:t>
            </a:r>
            <a:r>
              <a:rPr lang="fr-CH" dirty="0" smtClean="0"/>
              <a:t>elles font appel aux</a:t>
            </a:r>
            <a:r>
              <a:rPr lang="fr-CH" noProof="0" dirty="0" smtClean="0"/>
              <a:t> PME sélectionnées</a:t>
            </a:r>
          </a:p>
          <a:p>
            <a:r>
              <a:rPr lang="fr-CH" dirty="0"/>
              <a:t>I</a:t>
            </a:r>
            <a:r>
              <a:rPr lang="fr-CH" noProof="0" dirty="0" err="1" smtClean="0"/>
              <a:t>ndiquer</a:t>
            </a:r>
            <a:r>
              <a:rPr lang="fr-CH" noProof="0" dirty="0" smtClean="0"/>
              <a:t> les besoins de formation des PME impliquées (p.ex. accréditation  normes de qualité, environnementales, sécurité, etc.)</a:t>
            </a:r>
          </a:p>
          <a:p>
            <a:r>
              <a:rPr lang="fr-CH" noProof="0" dirty="0" smtClean="0"/>
              <a:t>Soutenir les PME dans leur processus de mise à niveau et partager informations au niveau des procédures, standards de qualité… </a:t>
            </a:r>
          </a:p>
          <a:p>
            <a:endParaRPr lang="fr-CH" noProof="0" dirty="0" smtClean="0"/>
          </a:p>
          <a:p>
            <a:endParaRPr lang="fr-CH" noProof="0" dirty="0"/>
          </a:p>
        </p:txBody>
      </p:sp>
    </p:spTree>
    <p:extLst>
      <p:ext uri="{BB962C8B-B14F-4D97-AF65-F5344CB8AC3E}">
        <p14:creationId xmlns:p14="http://schemas.microsoft.com/office/powerpoint/2010/main" val="386413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77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Cas</a:t>
            </a:r>
            <a:r>
              <a:rPr kumimoji="0" lang="en-GB" sz="2800" i="0" u="none" strike="noStrike" kern="0" cap="none" spc="0" normalizeH="0" baseline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 </a:t>
            </a: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succès</a:t>
            </a:r>
            <a:r>
              <a:rPr lang="en-GB" sz="2800" kern="0" dirty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GB" sz="2800" kern="0" dirty="0" smtClean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- </a:t>
            </a:r>
            <a:r>
              <a:rPr lang="en-GB" sz="2800" kern="0" dirty="0" err="1" smtClean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Ouganda</a:t>
            </a:r>
            <a:r>
              <a:rPr lang="en-GB" sz="2800" kern="0" dirty="0" smtClean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 (1/2)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7388" y="838200"/>
            <a:ext cx="7694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>
                <a:latin typeface="+mn-lt"/>
                <a:ea typeface="+mn-ea"/>
                <a:cs typeface="+mn-cs"/>
              </a:rPr>
              <a:t>Partenaires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: 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CNUCED,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Gouvernement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de la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Suède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,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Autorité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ougandaise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de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l'investissement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, PNUD,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entreprises</a:t>
            </a:r>
            <a:endParaRPr lang="en-GB" sz="20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7388" y="1600200"/>
            <a:ext cx="7694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>
                <a:latin typeface="+mn-lt"/>
                <a:ea typeface="+mn-ea"/>
                <a:cs typeface="+mn-cs"/>
              </a:rPr>
              <a:t>Secteurs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2000" b="1" dirty="0" err="1" smtClean="0">
                <a:latin typeface="+mn-lt"/>
                <a:ea typeface="+mn-ea"/>
                <a:cs typeface="+mn-cs"/>
              </a:rPr>
              <a:t>cibles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: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télécommunications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, automobile,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industrie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et agro-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industrie</a:t>
            </a:r>
            <a:endParaRPr lang="en-GB" sz="2000" b="1" dirty="0"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7388" y="2362200"/>
            <a:ext cx="76946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>
                <a:latin typeface="+mn-lt"/>
                <a:ea typeface="+mn-ea"/>
                <a:cs typeface="+mn-cs"/>
              </a:rPr>
              <a:t>Entreprises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2000" b="1" dirty="0" err="1" smtClean="0">
                <a:latin typeface="+mn-lt"/>
                <a:ea typeface="+mn-ea"/>
                <a:cs typeface="+mn-cs"/>
              </a:rPr>
              <a:t>pilotes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: 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MTN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Afrique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du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Sud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, Toyota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Ouganda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, Nile Breweries Ltd.,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Kinyara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Sugar Works, 26 PME de production et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deux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associations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d'agriculteurs</a:t>
            </a:r>
            <a:endParaRPr lang="en-GB" sz="2000" b="1" dirty="0">
              <a:latin typeface="+mn-lt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5488" y="3789164"/>
            <a:ext cx="7694612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>
                <a:latin typeface="+mn-lt"/>
                <a:ea typeface="+mn-ea"/>
                <a:cs typeface="+mn-cs"/>
              </a:rPr>
              <a:t>Exemple</a:t>
            </a:r>
            <a:r>
              <a:rPr lang="en-GB" sz="2000" b="1" dirty="0">
                <a:latin typeface="+mn-lt"/>
                <a:ea typeface="+mn-ea"/>
                <a:cs typeface="+mn-cs"/>
              </a:rPr>
              <a:t> </a:t>
            </a:r>
            <a:r>
              <a:rPr lang="en-GB" sz="2000" b="1" dirty="0" err="1" smtClean="0">
                <a:latin typeface="+mn-lt"/>
                <a:ea typeface="+mn-ea"/>
                <a:cs typeface="+mn-cs"/>
              </a:rPr>
              <a:t>d'impact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 (2006-2008): 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Toyota Uganda</a:t>
            </a:r>
          </a:p>
          <a:p>
            <a:endParaRPr lang="en-GB" sz="2000" b="1" dirty="0">
              <a:latin typeface="+mn-lt"/>
              <a:ea typeface="+mn-ea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+mn-lt"/>
                <a:ea typeface="+mn-ea"/>
                <a:cs typeface="+mn-cs"/>
              </a:rPr>
              <a:t>La plus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grande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des PME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impliquées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a </a:t>
            </a:r>
            <a:r>
              <a:rPr lang="fr-FR" sz="2000" dirty="0" smtClean="0">
                <a:latin typeface="+mn-lt"/>
                <a:ea typeface="+mn-ea"/>
                <a:cs typeface="+mn-cs"/>
              </a:rPr>
              <a:t>augmenté </a:t>
            </a:r>
            <a:r>
              <a:rPr lang="fr-FR" sz="2000" dirty="0">
                <a:latin typeface="+mn-lt"/>
                <a:ea typeface="+mn-ea"/>
                <a:cs typeface="+mn-cs"/>
              </a:rPr>
              <a:t>ses ventes de 100% et augmenté son personnel de 85 à 210 en 2 ans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fr-FR" sz="2000" dirty="0" smtClean="0">
                <a:latin typeface="+mn-lt"/>
                <a:ea typeface="+mn-ea"/>
                <a:cs typeface="+mn-cs"/>
              </a:rPr>
              <a:t>Une </a:t>
            </a:r>
            <a:r>
              <a:rPr lang="fr-FR" sz="2000" dirty="0">
                <a:latin typeface="+mn-lt"/>
                <a:ea typeface="+mn-ea"/>
                <a:cs typeface="+mn-cs"/>
              </a:rPr>
              <a:t>autre PME a augmenté ses ventes de 500% et est passée de 2 à 32 employés</a:t>
            </a:r>
            <a:endParaRPr lang="en-GB" sz="2000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903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77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Cas</a:t>
            </a:r>
            <a:r>
              <a:rPr kumimoji="0" lang="en-GB" sz="2800" i="0" u="none" strike="noStrike" kern="0" cap="none" spc="0" normalizeH="0" baseline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 </a:t>
            </a: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succès</a:t>
            </a:r>
            <a:r>
              <a:rPr lang="en-GB" sz="2800" kern="0" dirty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GB" sz="2800" kern="0" dirty="0" smtClean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- </a:t>
            </a:r>
            <a:r>
              <a:rPr lang="en-GB" sz="2800" kern="0" dirty="0" err="1" smtClean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Ouganda</a:t>
            </a:r>
            <a:r>
              <a:rPr lang="en-GB" sz="2800" kern="0" dirty="0" smtClean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 (2/2)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0470" y="838200"/>
            <a:ext cx="7711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000"/>
              </a:spcBef>
              <a:buClr>
                <a:srgbClr val="CDB87E"/>
              </a:buClr>
            </a:pPr>
            <a:r>
              <a:rPr lang="en-US" sz="2000" dirty="0" smtClean="0">
                <a:latin typeface="+mn-lt"/>
                <a:ea typeface="+mn-ea"/>
                <a:cs typeface="+mn-cs"/>
              </a:rPr>
              <a:t>Impact </a:t>
            </a:r>
            <a:r>
              <a:rPr lang="en-US" sz="2000" dirty="0" err="1" smtClean="0">
                <a:latin typeface="+mn-lt"/>
                <a:ea typeface="+mn-ea"/>
                <a:cs typeface="+mn-cs"/>
              </a:rPr>
              <a:t>mesuré</a:t>
            </a:r>
            <a:r>
              <a:rPr lang="en-US" sz="2000" dirty="0" smtClean="0">
                <a:latin typeface="+mn-lt"/>
                <a:ea typeface="+mn-ea"/>
                <a:cs typeface="+mn-cs"/>
              </a:rPr>
              <a:t> sur 10 PME: </a:t>
            </a:r>
            <a:r>
              <a:rPr lang="en-US" sz="2000" dirty="0" err="1" smtClean="0">
                <a:latin typeface="+mn-lt"/>
                <a:ea typeface="+mn-ea"/>
                <a:cs typeface="+mn-cs"/>
              </a:rPr>
              <a:t>fournisseurs</a:t>
            </a:r>
            <a:r>
              <a:rPr lang="en-US" sz="2000" dirty="0" smtClean="0">
                <a:latin typeface="+mn-lt"/>
                <a:ea typeface="+mn-ea"/>
                <a:cs typeface="+mn-cs"/>
              </a:rPr>
              <a:t> de MTN (</a:t>
            </a:r>
            <a:r>
              <a:rPr lang="en-US" sz="2000" dirty="0" err="1" smtClean="0">
                <a:latin typeface="+mn-lt"/>
                <a:ea typeface="+mn-ea"/>
                <a:cs typeface="+mn-cs"/>
              </a:rPr>
              <a:t>télécommunications</a:t>
            </a:r>
            <a:r>
              <a:rPr lang="en-US" sz="2000" dirty="0" smtClean="0">
                <a:latin typeface="+mn-lt"/>
                <a:ea typeface="+mn-ea"/>
                <a:cs typeface="+mn-cs"/>
              </a:rPr>
              <a:t>)</a:t>
            </a:r>
            <a:endParaRPr lang="en-US" sz="2000" dirty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556047"/>
              </p:ext>
            </p:extLst>
          </p:nvPr>
        </p:nvGraphicFramePr>
        <p:xfrm>
          <a:off x="664734" y="1314510"/>
          <a:ext cx="7534275" cy="4826887"/>
        </p:xfrm>
        <a:graphic>
          <a:graphicData uri="http://schemas.openxmlformats.org/drawingml/2006/table">
            <a:tbl>
              <a:tblPr firstRow="1" bandRow="1"/>
              <a:tblGrid>
                <a:gridCol w="2570659"/>
                <a:gridCol w="1066800"/>
                <a:gridCol w="1447800"/>
                <a:gridCol w="1371600"/>
                <a:gridCol w="1077416"/>
              </a:tblGrid>
              <a:tr h="6822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 err="1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Descriptif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Item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Avant </a:t>
                      </a:r>
                      <a:r>
                        <a:rPr lang="en-US" sz="1700" b="1" kern="1200" dirty="0" err="1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l'intervention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Après </a:t>
                      </a:r>
                      <a:r>
                        <a:rPr lang="en-US" sz="1700" b="1" kern="1200" dirty="0" err="1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l'intervention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%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Variation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ED3D7"/>
                    </a:solidFill>
                  </a:tcPr>
                </a:tc>
              </a:tr>
              <a:tr h="4606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Ventes</a:t>
                      </a:r>
                      <a:r>
                        <a:rPr lang="en-US" sz="1400" b="1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totales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Revenu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1.88 million USD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4.5 million USD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144%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6060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Emplois</a:t>
                      </a:r>
                      <a:r>
                        <a:rPr lang="en-US" sz="1400" b="1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créés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Permanent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59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133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125%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606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Part-time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524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2054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292%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45647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/>
                          <a:cs typeface="+mn-cs"/>
                        </a:rPr>
                        <a:t>Montant total des salaires payés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Permanent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182,000 USD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285,000 USD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57%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606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Part-time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185,000 USD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292,000 USD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58%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814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/>
                          <a:cs typeface="+mn-cs"/>
                        </a:rPr>
                        <a:t>Montant total des investissements réalisés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000">
                        <a:effectLst/>
                        <a:latin typeface="Calibri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145,000 USD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425,000 USD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193%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16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/>
                          <a:cs typeface="+mn-cs"/>
                        </a:rPr>
                        <a:t>Valeur totale de prêts reçus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000">
                        <a:effectLst/>
                        <a:latin typeface="Calibri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93,000 USD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225,000 USD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H" sz="14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SimSun"/>
                          <a:cs typeface="Arial"/>
                        </a:rPr>
                        <a:t>141%</a:t>
                      </a:r>
                      <a:endParaRPr lang="en-US" sz="10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60602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i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Source: </a:t>
                      </a:r>
                      <a:r>
                        <a:rPr lang="en-US" sz="1300" i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 </a:t>
                      </a:r>
                      <a:r>
                        <a:rPr lang="en-US" sz="1300" i="1" u="sng" kern="1200" dirty="0" smtClean="0">
                          <a:solidFill>
                            <a:srgbClr val="0066FF"/>
                          </a:solidFill>
                          <a:effectLst/>
                          <a:latin typeface="Times New Roman"/>
                          <a:ea typeface="SimSun"/>
                          <a:cs typeface="Arial"/>
                          <a:hlinkClick r:id="rId3"/>
                        </a:rPr>
                        <a:t>http</a:t>
                      </a:r>
                      <a:r>
                        <a:rPr lang="en-US" sz="1300" i="1" u="sng" kern="1200" dirty="0">
                          <a:solidFill>
                            <a:srgbClr val="0066FF"/>
                          </a:solidFill>
                          <a:effectLst/>
                          <a:latin typeface="Times New Roman"/>
                          <a:ea typeface="SimSun"/>
                          <a:cs typeface="Arial"/>
                          <a:hlinkClick r:id="rId3"/>
                        </a:rPr>
                        <a:t>://www.enterprise.co.ug/linkages.htm</a:t>
                      </a:r>
                      <a:r>
                        <a:rPr lang="en-US" sz="1300" i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 </a:t>
                      </a:r>
                      <a:r>
                        <a:rPr lang="en-US" sz="1300" i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 (</a:t>
                      </a:r>
                      <a:r>
                        <a:rPr lang="en-US" sz="1300" i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chiffre</a:t>
                      </a:r>
                      <a:r>
                        <a:rPr lang="en-US" sz="1300" i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 </a:t>
                      </a:r>
                      <a:r>
                        <a:rPr lang="en-US" sz="1300" i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originale</a:t>
                      </a:r>
                      <a:r>
                        <a:rPr lang="en-US" sz="1300" i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 </a:t>
                      </a:r>
                      <a:r>
                        <a:rPr lang="en-US" sz="1300" i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en</a:t>
                      </a:r>
                      <a:r>
                        <a:rPr lang="en-US" sz="1300" i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 Shillings </a:t>
                      </a:r>
                      <a:r>
                        <a:rPr lang="en-US" sz="1300" i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ougandais</a:t>
                      </a:r>
                      <a:r>
                        <a:rPr lang="en-US" sz="1300" i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 </a:t>
                      </a:r>
                      <a:r>
                        <a:rPr lang="en-US" sz="1300" i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converti</a:t>
                      </a:r>
                      <a:r>
                        <a:rPr lang="en-US" sz="1300" i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 </a:t>
                      </a:r>
                      <a:r>
                        <a:rPr lang="en-US" sz="1300" i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en</a:t>
                      </a:r>
                      <a:r>
                        <a:rPr lang="en-US" sz="1300" i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 USD</a:t>
                      </a:r>
                      <a:r>
                        <a:rPr lang="en-US" sz="1300" i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SimSun"/>
                          <a:cs typeface="Arial"/>
                        </a:rPr>
                        <a:t>)</a:t>
                      </a:r>
                      <a:endParaRPr lang="en-US" sz="10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86106" marR="86106" marT="43069" marB="4306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9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9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77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Cas</a:t>
            </a:r>
            <a:r>
              <a:rPr kumimoji="0" lang="en-GB" sz="2800" i="0" u="none" strike="noStrike" kern="0" cap="none" spc="0" normalizeH="0" baseline="0" noProof="0" dirty="0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 </a:t>
            </a:r>
            <a:r>
              <a:rPr kumimoji="0" lang="en-GB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4F91CD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succès</a:t>
            </a:r>
            <a:r>
              <a:rPr lang="en-GB" sz="2800" kern="0" dirty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GB" sz="2800" kern="0" dirty="0" smtClean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- Mozambique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7388" y="762000"/>
            <a:ext cx="8075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>
                <a:latin typeface="+mn-lt"/>
                <a:ea typeface="+mn-ea"/>
                <a:cs typeface="+mn-cs"/>
              </a:rPr>
              <a:t>Partenaires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: 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CNUCED,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Autorité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pour les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investissements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du Mozambique,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multinationale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sudafricaine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productrice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de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bière</a:t>
            </a:r>
            <a:endParaRPr lang="en-GB" sz="20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7388" y="1447800"/>
            <a:ext cx="7694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>
                <a:latin typeface="+mn-lt"/>
                <a:ea typeface="+mn-ea"/>
                <a:cs typeface="+mn-cs"/>
              </a:rPr>
              <a:t>Secteurs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2000" b="1" dirty="0" err="1" smtClean="0">
                <a:latin typeface="+mn-lt"/>
                <a:ea typeface="+mn-ea"/>
                <a:cs typeface="+mn-cs"/>
              </a:rPr>
              <a:t>cibles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: 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agriculture</a:t>
            </a:r>
            <a:endParaRPr lang="en-GB" sz="2000" b="1" dirty="0"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7388" y="1828800"/>
            <a:ext cx="79232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>
                <a:latin typeface="+mn-lt"/>
                <a:ea typeface="+mn-ea"/>
                <a:cs typeface="+mn-cs"/>
              </a:rPr>
              <a:t>Entreprises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2000" b="1" dirty="0" err="1" smtClean="0">
                <a:latin typeface="+mn-lt"/>
                <a:ea typeface="+mn-ea"/>
                <a:cs typeface="+mn-cs"/>
              </a:rPr>
              <a:t>pilotes</a:t>
            </a:r>
            <a:r>
              <a:rPr lang="en-GB" sz="2000" b="1" dirty="0" smtClean="0">
                <a:latin typeface="+mn-lt"/>
                <a:ea typeface="+mn-ea"/>
                <a:cs typeface="+mn-cs"/>
              </a:rPr>
              <a:t>: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Cervejas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2000" dirty="0">
                <a:latin typeface="+mn-lt"/>
                <a:ea typeface="+mn-ea"/>
                <a:cs typeface="+mn-cs"/>
              </a:rPr>
              <a:t>de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Moçambique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(CDM) et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une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association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d'agriculteurs</a:t>
            </a:r>
            <a:r>
              <a:rPr lang="en-GB" sz="2000" dirty="0" smtClean="0">
                <a:latin typeface="+mn-lt"/>
                <a:ea typeface="+mn-ea"/>
                <a:cs typeface="+mn-cs"/>
              </a:rPr>
              <a:t> </a:t>
            </a:r>
            <a:r>
              <a:rPr lang="en-GB" sz="2000" dirty="0" err="1" smtClean="0">
                <a:latin typeface="+mn-lt"/>
                <a:ea typeface="+mn-ea"/>
                <a:cs typeface="+mn-cs"/>
              </a:rPr>
              <a:t>d'orge</a:t>
            </a:r>
            <a:endParaRPr lang="en-GB" sz="2000" b="1" dirty="0">
              <a:latin typeface="+mn-lt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5800" y="2514600"/>
            <a:ext cx="44958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+mn-lt"/>
                <a:ea typeface="+mn-ea"/>
                <a:cs typeface="+mn-cs"/>
              </a:rPr>
              <a:t>Impact (2010):</a:t>
            </a:r>
            <a:endParaRPr lang="en-GB" sz="2000" dirty="0" smtClean="0">
              <a:latin typeface="+mn-lt"/>
              <a:ea typeface="+mn-ea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fr-FR" sz="2000" dirty="0" smtClean="0">
                <a:latin typeface="+mn-lt"/>
                <a:ea typeface="+mn-ea"/>
                <a:cs typeface="+mn-cs"/>
              </a:rPr>
              <a:t>les </a:t>
            </a:r>
            <a:r>
              <a:rPr lang="fr-FR" sz="2000" dirty="0">
                <a:latin typeface="+mn-lt"/>
                <a:ea typeface="+mn-ea"/>
                <a:cs typeface="+mn-cs"/>
              </a:rPr>
              <a:t>agriculteurs ont diversifié leurs sources de revenus et ont appris à gérer leurs exploitations comme </a:t>
            </a:r>
            <a:r>
              <a:rPr lang="fr-FR" sz="2000" dirty="0" smtClean="0">
                <a:latin typeface="+mn-lt"/>
                <a:ea typeface="+mn-ea"/>
                <a:cs typeface="+mn-cs"/>
              </a:rPr>
              <a:t>des petites entreprises</a:t>
            </a:r>
            <a:endParaRPr lang="fr-FR" sz="2000" dirty="0">
              <a:latin typeface="+mn-lt"/>
              <a:ea typeface="+mn-ea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fr-FR" sz="2000" dirty="0" smtClean="0">
                <a:latin typeface="+mn-lt"/>
                <a:ea typeface="+mn-ea"/>
                <a:cs typeface="+mn-cs"/>
              </a:rPr>
              <a:t>leur </a:t>
            </a:r>
            <a:r>
              <a:rPr lang="fr-FR" sz="2000" dirty="0">
                <a:latin typeface="+mn-lt"/>
                <a:ea typeface="+mn-ea"/>
                <a:cs typeface="+mn-cs"/>
              </a:rPr>
              <a:t>revenu annuel </a:t>
            </a:r>
            <a:r>
              <a:rPr lang="fr-FR" sz="2000" dirty="0" smtClean="0">
                <a:latin typeface="+mn-lt"/>
                <a:ea typeface="+mn-ea"/>
                <a:cs typeface="+mn-cs"/>
              </a:rPr>
              <a:t>a plus que doublé en moyenne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fr-FR" sz="2000" dirty="0" smtClean="0">
                <a:latin typeface="+mn-lt"/>
                <a:ea typeface="+mn-ea"/>
                <a:cs typeface="+mn-cs"/>
              </a:rPr>
              <a:t>CDM a soutenu financièrement le groupe. Prête à acheter 5 fois la production annuelle d'orge obtenue en 2010</a:t>
            </a:r>
            <a:endParaRPr lang="en-GB" sz="2000" dirty="0">
              <a:latin typeface="+mn-lt"/>
              <a:ea typeface="+mn-ea"/>
              <a:cs typeface="+mn-cs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321" y="2895600"/>
            <a:ext cx="3464679" cy="2601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41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77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2800" kern="0" noProof="0" dirty="0" smtClean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APPROCHE METHODOLOGIQUE (1/2)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5"/>
          <p:cNvSpPr txBox="1">
            <a:spLocks/>
          </p:cNvSpPr>
          <p:nvPr/>
        </p:nvSpPr>
        <p:spPr bwMode="auto">
          <a:xfrm>
            <a:off x="4648200" y="914400"/>
            <a:ext cx="3960813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–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•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DB87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en-GB" sz="2800" kern="1200" dirty="0">
              <a:latin typeface="Calibri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29200"/>
          </a:xfrm>
        </p:spPr>
        <p:txBody>
          <a:bodyPr/>
          <a:lstStyle/>
          <a:p>
            <a:pPr marL="0" indent="0">
              <a:buNone/>
            </a:pPr>
            <a:r>
              <a:rPr lang="fr-CH" b="1" noProof="0" dirty="0" smtClean="0"/>
              <a:t>1 - Recherche du centre d’intérêt de la grande entreprise </a:t>
            </a:r>
            <a:r>
              <a:rPr lang="fr-CH" noProof="0" dirty="0" smtClean="0"/>
              <a:t>:</a:t>
            </a:r>
          </a:p>
          <a:p>
            <a:r>
              <a:rPr lang="fr-CH" noProof="0" dirty="0" smtClean="0"/>
              <a:t>Quels </a:t>
            </a:r>
            <a:r>
              <a:rPr lang="fr-CH" noProof="0" dirty="0" smtClean="0"/>
              <a:t>sont les principaux défis que vous rencontrez en relation avec vos fournisseurs de biens et services?</a:t>
            </a:r>
            <a:br>
              <a:rPr lang="fr-CH" noProof="0" dirty="0" smtClean="0"/>
            </a:br>
            <a:endParaRPr lang="fr-CH" noProof="0" dirty="0" smtClean="0"/>
          </a:p>
          <a:p>
            <a:r>
              <a:rPr lang="fr-CH" noProof="0" dirty="0" smtClean="0"/>
              <a:t>Quel type d'intervention (formation dans quel domaine, conformité aux standards, accès au financement, à la technologies</a:t>
            </a:r>
            <a:r>
              <a:rPr lang="fr-CH" dirty="0"/>
              <a:t>…) jugez vous </a:t>
            </a:r>
            <a:r>
              <a:rPr lang="fr-CH" noProof="0" dirty="0" smtClean="0"/>
              <a:t>la plus approprié pour améliorer votre relation avec les PME locales?</a:t>
            </a:r>
            <a:br>
              <a:rPr lang="fr-CH" noProof="0" dirty="0" smtClean="0"/>
            </a:br>
            <a:endParaRPr lang="fr-CH" noProof="0" dirty="0" smtClean="0"/>
          </a:p>
          <a:p>
            <a:r>
              <a:rPr lang="fr-CH" noProof="0" dirty="0" smtClean="0"/>
              <a:t>Quel genre de soutien seriez-vous prêt à mettre à disposition pour les PME qui s'engagent à participer au programme de </a:t>
            </a:r>
            <a:r>
              <a:rPr lang="fr-CH" i="1" noProof="0" dirty="0" smtClean="0"/>
              <a:t>Business Linkages</a:t>
            </a:r>
            <a:r>
              <a:rPr lang="fr-CH" noProof="0" dirty="0" smtClean="0"/>
              <a:t> géré par la CNUCED avec des partenaires locaux?</a:t>
            </a:r>
          </a:p>
          <a:p>
            <a:endParaRPr lang="fr-CH" noProof="0" dirty="0"/>
          </a:p>
        </p:txBody>
      </p:sp>
    </p:spTree>
    <p:extLst>
      <p:ext uri="{BB962C8B-B14F-4D97-AF65-F5344CB8AC3E}">
        <p14:creationId xmlns:p14="http://schemas.microsoft.com/office/powerpoint/2010/main" val="19298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762000" y="1143000"/>
            <a:ext cx="76962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lIns="0" tIns="0" rIns="0" bIns="0"/>
          <a:lstStyle/>
          <a:p>
            <a:pPr marL="457200" indent="-457200" eaLnBrk="0" hangingPunct="0">
              <a:spcBef>
                <a:spcPts val="8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Calibri" pitchFamily="34" charset="0"/>
              </a:rPr>
              <a:t>2 – Les </a:t>
            </a:r>
            <a:r>
              <a:rPr lang="en-US" sz="2800" b="1" dirty="0" err="1" smtClean="0">
                <a:latin typeface="Calibri" pitchFamily="34" charset="0"/>
              </a:rPr>
              <a:t>étapes</a:t>
            </a:r>
            <a:r>
              <a:rPr lang="en-US" sz="2800" b="1" dirty="0" smtClean="0">
                <a:latin typeface="Calibri" pitchFamily="34" charset="0"/>
              </a:rPr>
              <a:t> à </a:t>
            </a:r>
            <a:r>
              <a:rPr lang="en-US" sz="2800" b="1" dirty="0" err="1" smtClean="0">
                <a:latin typeface="Calibri" pitchFamily="34" charset="0"/>
              </a:rPr>
              <a:t>suivre</a:t>
            </a:r>
            <a:r>
              <a:rPr lang="en-US" sz="2800" b="1" dirty="0" smtClean="0">
                <a:latin typeface="Calibri" pitchFamily="34" charset="0"/>
              </a:rPr>
              <a:t> : </a:t>
            </a:r>
          </a:p>
          <a:p>
            <a:pPr marL="457200" indent="-457200" eaLnBrk="0" hangingPunct="0">
              <a:spcBef>
                <a:spcPts val="8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Calibri" pitchFamily="34" charset="0"/>
              </a:rPr>
              <a:t>Manifestation </a:t>
            </a:r>
            <a:r>
              <a:rPr lang="en-US" sz="2800" b="1" dirty="0" err="1" smtClean="0">
                <a:latin typeface="Calibri" pitchFamily="34" charset="0"/>
              </a:rPr>
              <a:t>d'intérêt</a:t>
            </a:r>
            <a:r>
              <a:rPr lang="en-US" sz="2800" dirty="0" smtClean="0">
                <a:latin typeface="Calibri" pitchFamily="34" charset="0"/>
              </a:rPr>
              <a:t> (</a:t>
            </a:r>
            <a:r>
              <a:rPr lang="en-US" sz="2800" dirty="0" err="1" smtClean="0">
                <a:latin typeface="Calibri" pitchFamily="34" charset="0"/>
              </a:rPr>
              <a:t>échange</a:t>
            </a:r>
            <a:r>
              <a:rPr lang="en-US" sz="2800" dirty="0" smtClean="0">
                <a:latin typeface="Calibri" pitchFamily="34" charset="0"/>
              </a:rPr>
              <a:t> de contact avec les points </a:t>
            </a:r>
            <a:r>
              <a:rPr lang="en-US" sz="2800" dirty="0" err="1" smtClean="0">
                <a:latin typeface="Calibri" pitchFamily="34" charset="0"/>
              </a:rPr>
              <a:t>focaux</a:t>
            </a:r>
            <a:r>
              <a:rPr lang="en-US" sz="2800" dirty="0" smtClean="0">
                <a:latin typeface="Calibri" pitchFamily="34" charset="0"/>
              </a:rPr>
              <a:t> du </a:t>
            </a:r>
            <a:r>
              <a:rPr lang="en-US" sz="2800" dirty="0" err="1" smtClean="0">
                <a:latin typeface="Calibri" pitchFamily="34" charset="0"/>
              </a:rPr>
              <a:t>projet</a:t>
            </a:r>
            <a:r>
              <a:rPr lang="en-US" sz="2800" dirty="0" smtClean="0">
                <a:latin typeface="Calibri" pitchFamily="34" charset="0"/>
              </a:rPr>
              <a:t>)</a:t>
            </a:r>
            <a:endParaRPr lang="en-GB" sz="2800" dirty="0">
              <a:latin typeface="Calibri" pitchFamily="34" charset="0"/>
            </a:endParaRPr>
          </a:p>
          <a:p>
            <a:pPr marL="457200" indent="-457200" eaLnBrk="0" hangingPunct="0">
              <a:spcBef>
                <a:spcPts val="8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en-GB" sz="2800" b="1" dirty="0" err="1" smtClean="0">
                <a:latin typeface="Calibri" pitchFamily="34" charset="0"/>
              </a:rPr>
              <a:t>Suivi</a:t>
            </a:r>
            <a:r>
              <a:rPr lang="en-GB" sz="2800" b="1" dirty="0" smtClean="0">
                <a:latin typeface="Calibri" pitchFamily="34" charset="0"/>
              </a:rPr>
              <a:t> </a:t>
            </a:r>
            <a:r>
              <a:rPr lang="en-GB" sz="2800" b="1" dirty="0" err="1" smtClean="0">
                <a:latin typeface="Calibri" pitchFamily="34" charset="0"/>
              </a:rPr>
              <a:t>individuel</a:t>
            </a:r>
            <a:r>
              <a:rPr lang="en-GB" sz="2800" b="1" dirty="0" smtClean="0">
                <a:latin typeface="Calibri" pitchFamily="34" charset="0"/>
              </a:rPr>
              <a:t> </a:t>
            </a:r>
            <a:r>
              <a:rPr lang="en-GB" sz="2800" dirty="0" smtClean="0">
                <a:latin typeface="Calibri" pitchFamily="34" charset="0"/>
              </a:rPr>
              <a:t>pour </a:t>
            </a:r>
            <a:r>
              <a:rPr lang="en-GB" sz="2800" dirty="0" err="1" smtClean="0">
                <a:latin typeface="Calibri" pitchFamily="34" charset="0"/>
              </a:rPr>
              <a:t>répondre</a:t>
            </a:r>
            <a:r>
              <a:rPr lang="en-GB" sz="2800" dirty="0" smtClean="0">
                <a:latin typeface="Calibri" pitchFamily="34" charset="0"/>
              </a:rPr>
              <a:t> à </a:t>
            </a:r>
            <a:r>
              <a:rPr lang="en-GB" sz="2800" b="1" dirty="0" err="1" smtClean="0">
                <a:latin typeface="Calibri" pitchFamily="34" charset="0"/>
              </a:rPr>
              <a:t>doutes</a:t>
            </a:r>
            <a:r>
              <a:rPr lang="en-GB" sz="2800" b="1" dirty="0">
                <a:latin typeface="Calibri" pitchFamily="34" charset="0"/>
              </a:rPr>
              <a:t> </a:t>
            </a:r>
            <a:r>
              <a:rPr lang="en-GB" sz="2800" b="1" dirty="0" smtClean="0">
                <a:latin typeface="Calibri" pitchFamily="34" charset="0"/>
              </a:rPr>
              <a:t>et questions</a:t>
            </a:r>
            <a:r>
              <a:rPr lang="en-GB" sz="2800" dirty="0" smtClean="0">
                <a:latin typeface="Calibri" pitchFamily="34" charset="0"/>
              </a:rPr>
              <a:t>, et pour </a:t>
            </a:r>
            <a:r>
              <a:rPr lang="en-GB" sz="2800" dirty="0" err="1" smtClean="0">
                <a:latin typeface="Calibri" pitchFamily="34" charset="0"/>
              </a:rPr>
              <a:t>remplir</a:t>
            </a:r>
            <a:r>
              <a:rPr lang="en-GB" sz="2800" dirty="0" smtClean="0">
                <a:latin typeface="Calibri" pitchFamily="34" charset="0"/>
              </a:rPr>
              <a:t> un </a:t>
            </a:r>
            <a:r>
              <a:rPr lang="en-GB" sz="2800" b="1" dirty="0" smtClean="0">
                <a:latin typeface="Calibri" pitchFamily="34" charset="0"/>
              </a:rPr>
              <a:t>questionnaire </a:t>
            </a:r>
            <a:r>
              <a:rPr lang="en-GB" sz="2800" dirty="0" smtClean="0">
                <a:latin typeface="Calibri" pitchFamily="34" charset="0"/>
              </a:rPr>
              <a:t>pour </a:t>
            </a:r>
            <a:r>
              <a:rPr lang="en-GB" sz="2800" dirty="0" err="1" smtClean="0">
                <a:latin typeface="Calibri" pitchFamily="34" charset="0"/>
              </a:rPr>
              <a:t>avoir</a:t>
            </a:r>
            <a:r>
              <a:rPr lang="en-GB" sz="2800" dirty="0" smtClean="0">
                <a:latin typeface="Calibri" pitchFamily="34" charset="0"/>
              </a:rPr>
              <a:t> plus </a:t>
            </a:r>
            <a:r>
              <a:rPr lang="en-GB" sz="2800" dirty="0" err="1" smtClean="0">
                <a:latin typeface="Calibri" pitchFamily="34" charset="0"/>
              </a:rPr>
              <a:t>d'informations</a:t>
            </a:r>
            <a:r>
              <a:rPr lang="en-GB" sz="2800" dirty="0" smtClean="0">
                <a:latin typeface="Calibri" pitchFamily="34" charset="0"/>
              </a:rPr>
              <a:t> sur les liens entre </a:t>
            </a:r>
            <a:r>
              <a:rPr lang="en-GB" sz="2800" dirty="0" smtClean="0">
                <a:latin typeface="Calibri" pitchFamily="34" charset="0"/>
              </a:rPr>
              <a:t>la </a:t>
            </a:r>
            <a:r>
              <a:rPr lang="en-GB" sz="2800" dirty="0" err="1" smtClean="0">
                <a:latin typeface="Calibri" pitchFamily="34" charset="0"/>
              </a:rPr>
              <a:t>grande</a:t>
            </a:r>
            <a:r>
              <a:rPr lang="en-GB" sz="2800" dirty="0" smtClean="0">
                <a:latin typeface="Calibri" pitchFamily="34" charset="0"/>
              </a:rPr>
              <a:t> </a:t>
            </a:r>
            <a:r>
              <a:rPr lang="en-GB" sz="2800" dirty="0" err="1" smtClean="0">
                <a:latin typeface="Calibri" pitchFamily="34" charset="0"/>
              </a:rPr>
              <a:t>entreprise</a:t>
            </a:r>
            <a:r>
              <a:rPr lang="en-GB" sz="2800" dirty="0" smtClean="0">
                <a:latin typeface="Calibri" pitchFamily="34" charset="0"/>
              </a:rPr>
              <a:t> et les PME </a:t>
            </a:r>
            <a:r>
              <a:rPr lang="en-GB" sz="2800" dirty="0" err="1" smtClean="0">
                <a:latin typeface="Calibri" pitchFamily="34" charset="0"/>
              </a:rPr>
              <a:t>fournisseur</a:t>
            </a:r>
            <a:endParaRPr lang="en-GB" sz="2800" dirty="0" smtClean="0">
              <a:latin typeface="Calibri" pitchFamily="34" charset="0"/>
            </a:endParaRPr>
          </a:p>
          <a:p>
            <a:pPr marL="457200" indent="-457200" eaLnBrk="0" hangingPunct="0">
              <a:spcBef>
                <a:spcPts val="8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fr-FR" sz="2800" b="1" dirty="0" smtClean="0">
                <a:latin typeface="Calibri" pitchFamily="34" charset="0"/>
              </a:rPr>
              <a:t>Définir </a:t>
            </a:r>
            <a:r>
              <a:rPr lang="fr-FR" sz="2800" b="1" dirty="0">
                <a:latin typeface="Calibri" pitchFamily="34" charset="0"/>
              </a:rPr>
              <a:t>conjointement </a:t>
            </a:r>
            <a:r>
              <a:rPr lang="fr-FR" sz="2800" dirty="0">
                <a:latin typeface="Calibri" pitchFamily="34" charset="0"/>
              </a:rPr>
              <a:t>les domaines </a:t>
            </a:r>
            <a:r>
              <a:rPr lang="fr-FR" sz="2800" dirty="0" smtClean="0">
                <a:latin typeface="Calibri" pitchFamily="34" charset="0"/>
              </a:rPr>
              <a:t>d'intervention, rôles et responsabilités</a:t>
            </a:r>
            <a:endParaRPr lang="en-GB" sz="2800" dirty="0" smtClean="0">
              <a:latin typeface="Calibri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77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>
              <a:spcBef>
                <a:spcPct val="0"/>
              </a:spcBef>
              <a:defRPr/>
            </a:pPr>
            <a:r>
              <a:rPr lang="en-GB" sz="2800" kern="0" noProof="0" dirty="0" smtClean="0">
                <a:solidFill>
                  <a:srgbClr val="4F91CD"/>
                </a:solidFill>
                <a:latin typeface="+mj-lt"/>
                <a:ea typeface="+mj-ea"/>
                <a:cs typeface="+mj-cs"/>
              </a:rPr>
              <a:t>APPROCHE METHODOLOGIQUE (2/2)</a:t>
            </a: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0644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838200" y="1219200"/>
            <a:ext cx="76962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lIns="0" tIns="0" rIns="0" bIns="0"/>
          <a:lstStyle/>
          <a:p>
            <a:pPr marL="457200" indent="-457200" eaLnBrk="0" hangingPunct="0">
              <a:spcBef>
                <a:spcPts val="8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endParaRPr lang="en-GB" sz="2800" dirty="0" smtClean="0">
              <a:latin typeface="Calibri" pitchFamily="34" charset="0"/>
            </a:endParaRPr>
          </a:p>
          <a:p>
            <a:pPr marL="457200" indent="-457200" algn="ctr" eaLnBrk="0" hangingPunct="0">
              <a:spcBef>
                <a:spcPts val="8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r>
              <a:rPr lang="en-GB" sz="2800" b="1" i="1" dirty="0" smtClean="0">
                <a:solidFill>
                  <a:srgbClr val="FF0000"/>
                </a:solidFill>
                <a:latin typeface="Calibri" pitchFamily="34" charset="0"/>
              </a:rPr>
              <a:t>MERCI DE VOTRE  ATTENTION</a:t>
            </a:r>
            <a:endParaRPr lang="en-GB" sz="2800" b="1" i="1" dirty="0">
              <a:solidFill>
                <a:srgbClr val="FF0000"/>
              </a:solidFill>
              <a:latin typeface="Calibri" pitchFamily="34" charset="0"/>
            </a:endParaRPr>
          </a:p>
          <a:p>
            <a:pPr marL="457200" indent="-457200" eaLnBrk="0" hangingPunct="0">
              <a:spcBef>
                <a:spcPts val="800"/>
              </a:spcBef>
              <a:buClr>
                <a:srgbClr val="CDB87E"/>
              </a:buClr>
              <a:buFont typeface="Arial" panose="020B0604020202020204" pitchFamily="34" charset="0"/>
              <a:buChar char="•"/>
            </a:pPr>
            <a:endParaRPr lang="en-GB" sz="2800" dirty="0" smtClean="0">
              <a:latin typeface="Calibri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87388" y="228600"/>
            <a:ext cx="777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>
              <a:spcBef>
                <a:spcPct val="0"/>
              </a:spcBef>
              <a:defRPr/>
            </a:pPr>
            <a:endParaRPr kumimoji="0" lang="en-GB" sz="2800" i="0" u="none" strike="noStrike" kern="0" cap="none" spc="0" normalizeH="0" baseline="0" noProof="0" dirty="0" smtClean="0">
              <a:ln>
                <a:noFill/>
              </a:ln>
              <a:solidFill>
                <a:srgbClr val="4F91CD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3352800"/>
            <a:ext cx="2743200" cy="1066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0196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Default Design">
      <a:majorFont>
        <a:latin typeface="Calibri"/>
        <a:ea typeface="MS PGothic"/>
        <a:cs typeface="Arial"/>
      </a:majorFont>
      <a:minorFont>
        <a:latin typeface="Calibri"/>
        <a:ea typeface="MS PGothic"/>
        <a:cs typeface="Arial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pitchFamily="34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4171</TotalTime>
  <Words>835</Words>
  <Application>Microsoft Office PowerPoint</Application>
  <PresentationFormat>Affichage à l'écran (4:3)</PresentationFormat>
  <Paragraphs>134</Paragraphs>
  <Slides>12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9" baseType="lpstr">
      <vt:lpstr>MS PGothic</vt:lpstr>
      <vt:lpstr>SimSun</vt:lpstr>
      <vt:lpstr>Arial</vt:lpstr>
      <vt:lpstr>Berlin Sans FB</vt:lpstr>
      <vt:lpstr>Calibri</vt:lpstr>
      <vt:lpstr>Times New Roman</vt:lpstr>
      <vt:lpstr>2_Default Design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Unctad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DPAIS</dc:creator>
  <cp:lastModifiedBy>dorothé GOUNON</cp:lastModifiedBy>
  <cp:revision>408</cp:revision>
  <dcterms:created xsi:type="dcterms:W3CDTF">2002-11-27T09:41:39Z</dcterms:created>
  <dcterms:modified xsi:type="dcterms:W3CDTF">2016-11-15T18:53:41Z</dcterms:modified>
</cp:coreProperties>
</file>